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309" r:id="rId3"/>
    <p:sldId id="258" r:id="rId4"/>
    <p:sldId id="260" r:id="rId5"/>
    <p:sldId id="311" r:id="rId6"/>
    <p:sldId id="316" r:id="rId7"/>
    <p:sldId id="298" r:id="rId8"/>
    <p:sldId id="305" r:id="rId9"/>
    <p:sldId id="317" r:id="rId10"/>
    <p:sldId id="306" r:id="rId11"/>
    <p:sldId id="318" r:id="rId12"/>
    <p:sldId id="307" r:id="rId13"/>
    <p:sldId id="319" r:id="rId14"/>
    <p:sldId id="310" r:id="rId15"/>
    <p:sldId id="315" r:id="rId16"/>
    <p:sldId id="300" r:id="rId17"/>
    <p:sldId id="301" r:id="rId18"/>
    <p:sldId id="323" r:id="rId19"/>
    <p:sldId id="325" r:id="rId20"/>
    <p:sldId id="355" r:id="rId21"/>
    <p:sldId id="322" r:id="rId22"/>
    <p:sldId id="326" r:id="rId23"/>
    <p:sldId id="327" r:id="rId24"/>
    <p:sldId id="328" r:id="rId25"/>
    <p:sldId id="330" r:id="rId26"/>
    <p:sldId id="331" r:id="rId27"/>
    <p:sldId id="332" r:id="rId28"/>
    <p:sldId id="334" r:id="rId29"/>
    <p:sldId id="335" r:id="rId30"/>
    <p:sldId id="337" r:id="rId31"/>
    <p:sldId id="336" r:id="rId32"/>
    <p:sldId id="338" r:id="rId33"/>
    <p:sldId id="339" r:id="rId34"/>
    <p:sldId id="354" r:id="rId35"/>
    <p:sldId id="340" r:id="rId36"/>
    <p:sldId id="356" r:id="rId37"/>
    <p:sldId id="341" r:id="rId38"/>
    <p:sldId id="342" r:id="rId39"/>
    <p:sldId id="343" r:id="rId40"/>
    <p:sldId id="344" r:id="rId41"/>
    <p:sldId id="345" r:id="rId42"/>
    <p:sldId id="346" r:id="rId43"/>
    <p:sldId id="357" r:id="rId44"/>
    <p:sldId id="348" r:id="rId45"/>
    <p:sldId id="352" r:id="rId46"/>
    <p:sldId id="360" r:id="rId47"/>
    <p:sldId id="359" r:id="rId48"/>
    <p:sldId id="329" r:id="rId49"/>
    <p:sldId id="313" r:id="rId50"/>
    <p:sldId id="312" r:id="rId51"/>
  </p:sldIdLst>
  <p:sldSz cx="12192000" cy="6858000"/>
  <p:notesSz cx="7104063" cy="102346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00A681D-2807-4317-B1ED-69AE45DF2415}">
          <p14:sldIdLst>
            <p14:sldId id="257"/>
            <p14:sldId id="309"/>
          </p14:sldIdLst>
        </p14:section>
        <p14:section name="未命名的章節" id="{0320F022-53B0-4CD2-AA52-192BC114B34C}">
          <p14:sldIdLst>
            <p14:sldId id="258"/>
            <p14:sldId id="260"/>
            <p14:sldId id="311"/>
            <p14:sldId id="316"/>
            <p14:sldId id="298"/>
            <p14:sldId id="305"/>
            <p14:sldId id="317"/>
            <p14:sldId id="306"/>
            <p14:sldId id="318"/>
            <p14:sldId id="307"/>
            <p14:sldId id="319"/>
            <p14:sldId id="310"/>
            <p14:sldId id="315"/>
            <p14:sldId id="300"/>
            <p14:sldId id="301"/>
            <p14:sldId id="323"/>
            <p14:sldId id="325"/>
            <p14:sldId id="355"/>
            <p14:sldId id="322"/>
            <p14:sldId id="326"/>
            <p14:sldId id="327"/>
            <p14:sldId id="328"/>
            <p14:sldId id="330"/>
            <p14:sldId id="331"/>
            <p14:sldId id="332"/>
            <p14:sldId id="334"/>
            <p14:sldId id="335"/>
            <p14:sldId id="337"/>
            <p14:sldId id="336"/>
            <p14:sldId id="338"/>
            <p14:sldId id="339"/>
            <p14:sldId id="354"/>
            <p14:sldId id="340"/>
            <p14:sldId id="356"/>
            <p14:sldId id="341"/>
            <p14:sldId id="342"/>
            <p14:sldId id="343"/>
            <p14:sldId id="344"/>
            <p14:sldId id="345"/>
            <p14:sldId id="346"/>
            <p14:sldId id="357"/>
            <p14:sldId id="348"/>
            <p14:sldId id="352"/>
            <p14:sldId id="360"/>
            <p14:sldId id="359"/>
            <p14:sldId id="329"/>
            <p14:sldId id="313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C334E-0B8F-444B-92D1-E853B87A9D49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061F325-21D1-4C10-B3BD-803B3439CF23}">
      <dgm:prSet/>
      <dgm:spPr/>
      <dgm:t>
        <a:bodyPr/>
        <a:lstStyle/>
        <a:p>
          <a:pPr rtl="0"/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請確實與代理教師確認繳交資料是否為</a:t>
          </a:r>
          <a:r>
            <a:rPr lang="zh-TW" b="1" u="sng" dirty="0" smtClean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最高學歷畢業證書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921E13-197D-4C09-BCC3-24E1E72CE99B}" type="parTrans" cxnId="{69C58DEE-8A51-402A-9F81-B87D992D1D5F}">
      <dgm:prSet/>
      <dgm:spPr/>
      <dgm:t>
        <a:bodyPr/>
        <a:lstStyle/>
        <a:p>
          <a:endParaRPr lang="zh-TW" altLang="en-US"/>
        </a:p>
      </dgm:t>
    </dgm:pt>
    <dgm:pt modelId="{395F01E3-12F7-4131-BF36-B0FD9949DDF2}" type="sibTrans" cxnId="{69C58DEE-8A51-402A-9F81-B87D992D1D5F}">
      <dgm:prSet/>
      <dgm:spPr/>
      <dgm:t>
        <a:bodyPr/>
        <a:lstStyle/>
        <a:p>
          <a:endParaRPr lang="zh-TW" altLang="en-US"/>
        </a:p>
      </dgm:t>
    </dgm:pt>
    <dgm:pt modelId="{C650BB16-2C8B-4A71-8475-A83577EBAC3C}">
      <dgm:prSet/>
      <dgm:spPr/>
      <dgm:t>
        <a:bodyPr/>
        <a:lstStyle/>
        <a:p>
          <a:pPr rtl="0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代理教師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是否已通過教師檢定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，惟證書尚未收到的情況</a:t>
          </a:r>
          <a:r>
            <a:rPr lang="zh-TW" dirty="0" smtClean="0"/>
            <a:t>。</a:t>
          </a:r>
          <a:endParaRPr lang="zh-TW" dirty="0"/>
        </a:p>
      </dgm:t>
    </dgm:pt>
    <dgm:pt modelId="{1074007E-F59A-4979-BD79-5710BE961CA5}" type="parTrans" cxnId="{45A765E7-B079-437C-BC32-6809255DD9CA}">
      <dgm:prSet/>
      <dgm:spPr/>
      <dgm:t>
        <a:bodyPr/>
        <a:lstStyle/>
        <a:p>
          <a:endParaRPr lang="zh-TW" altLang="en-US"/>
        </a:p>
      </dgm:t>
    </dgm:pt>
    <dgm:pt modelId="{A5ED81FD-C70C-4220-ADB0-50E75B09C51B}" type="sibTrans" cxnId="{45A765E7-B079-437C-BC32-6809255DD9CA}">
      <dgm:prSet/>
      <dgm:spPr/>
      <dgm:t>
        <a:bodyPr/>
        <a:lstStyle/>
        <a:p>
          <a:endParaRPr lang="zh-TW" altLang="en-US"/>
        </a:p>
      </dgm:t>
    </dgm:pt>
    <dgm:pt modelId="{32FABE58-4FFA-4436-A67E-6B9BFB0DD021}">
      <dgm:prSet/>
      <dgm:spPr/>
      <dgm:t>
        <a:bodyPr/>
        <a:lstStyle/>
        <a:p>
          <a:pPr algn="r" rtl="0"/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證明文件均請蓋學校人事人員</a:t>
          </a:r>
          <a:r>
            <a:rPr 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職名章及與正本相符章</a:t>
          </a:r>
          <a:r>
            <a:rPr 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E3AE62-AA51-4494-B932-DF2E5A647A45}" type="parTrans" cxnId="{CB4D23A3-79A4-4467-BEE8-C566BA8FE7BA}">
      <dgm:prSet/>
      <dgm:spPr/>
      <dgm:t>
        <a:bodyPr/>
        <a:lstStyle/>
        <a:p>
          <a:endParaRPr lang="zh-TW" altLang="en-US"/>
        </a:p>
      </dgm:t>
    </dgm:pt>
    <dgm:pt modelId="{346360CF-FFCC-45E8-9EA8-D28C3BDAD27D}" type="sibTrans" cxnId="{CB4D23A3-79A4-4467-BEE8-C566BA8FE7BA}">
      <dgm:prSet/>
      <dgm:spPr/>
      <dgm:t>
        <a:bodyPr/>
        <a:lstStyle/>
        <a:p>
          <a:endParaRPr lang="zh-TW" altLang="en-US"/>
        </a:p>
      </dgm:t>
    </dgm:pt>
    <dgm:pt modelId="{1C0889C7-93D3-4209-AA68-BD5068D49740}" type="pres">
      <dgm:prSet presAssocID="{938C334E-0B8F-444B-92D1-E853B87A9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8BB50F-D5A1-4AF5-AA75-8D12F20506F1}" type="pres">
      <dgm:prSet presAssocID="{9061F325-21D1-4C10-B3BD-803B3439CF23}" presName="parentText" presStyleLbl="node1" presStyleIdx="0" presStyleCnt="3" custLinFactNeighborY="798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20E1B7-D266-46BA-A6BF-3AF5724BD64D}" type="pres">
      <dgm:prSet presAssocID="{395F01E3-12F7-4131-BF36-B0FD9949DDF2}" presName="spacer" presStyleCnt="0"/>
      <dgm:spPr/>
    </dgm:pt>
    <dgm:pt modelId="{67DBFE98-D5F6-42AB-BF4B-CD2A8CF03CF4}" type="pres">
      <dgm:prSet presAssocID="{C650BB16-2C8B-4A71-8475-A83577EBAC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05524-6A7C-4FDD-AC39-A37B41BF7457}" type="pres">
      <dgm:prSet presAssocID="{A5ED81FD-C70C-4220-ADB0-50E75B09C51B}" presName="spacer" presStyleCnt="0"/>
      <dgm:spPr/>
    </dgm:pt>
    <dgm:pt modelId="{64F75322-516F-459A-86CB-F39264657C93}" type="pres">
      <dgm:prSet presAssocID="{32FABE58-4FFA-4436-A67E-6B9BFB0DD0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F2606D-C80B-4322-8352-D3EE7B52B18C}" type="presOf" srcId="{938C334E-0B8F-444B-92D1-E853B87A9D49}" destId="{1C0889C7-93D3-4209-AA68-BD5068D49740}" srcOrd="0" destOrd="0" presId="urn:microsoft.com/office/officeart/2005/8/layout/vList2"/>
    <dgm:cxn modelId="{AB8F01F5-2EC2-4F44-92EC-AEB2BB9022D1}" type="presOf" srcId="{32FABE58-4FFA-4436-A67E-6B9BFB0DD021}" destId="{64F75322-516F-459A-86CB-F39264657C93}" srcOrd="0" destOrd="0" presId="urn:microsoft.com/office/officeart/2005/8/layout/vList2"/>
    <dgm:cxn modelId="{45A765E7-B079-437C-BC32-6809255DD9CA}" srcId="{938C334E-0B8F-444B-92D1-E853B87A9D49}" destId="{C650BB16-2C8B-4A71-8475-A83577EBAC3C}" srcOrd="1" destOrd="0" parTransId="{1074007E-F59A-4979-BD79-5710BE961CA5}" sibTransId="{A5ED81FD-C70C-4220-ADB0-50E75B09C51B}"/>
    <dgm:cxn modelId="{0AFAF596-C239-4561-9A9F-73471429E2E2}" type="presOf" srcId="{9061F325-21D1-4C10-B3BD-803B3439CF23}" destId="{B38BB50F-D5A1-4AF5-AA75-8D12F20506F1}" srcOrd="0" destOrd="0" presId="urn:microsoft.com/office/officeart/2005/8/layout/vList2"/>
    <dgm:cxn modelId="{CB4D23A3-79A4-4467-BEE8-C566BA8FE7BA}" srcId="{938C334E-0B8F-444B-92D1-E853B87A9D49}" destId="{32FABE58-4FFA-4436-A67E-6B9BFB0DD021}" srcOrd="2" destOrd="0" parTransId="{EAE3AE62-AA51-4494-B932-DF2E5A647A45}" sibTransId="{346360CF-FFCC-45E8-9EA8-D28C3BDAD27D}"/>
    <dgm:cxn modelId="{69C58DEE-8A51-402A-9F81-B87D992D1D5F}" srcId="{938C334E-0B8F-444B-92D1-E853B87A9D49}" destId="{9061F325-21D1-4C10-B3BD-803B3439CF23}" srcOrd="0" destOrd="0" parTransId="{9C921E13-197D-4C09-BCC3-24E1E72CE99B}" sibTransId="{395F01E3-12F7-4131-BF36-B0FD9949DDF2}"/>
    <dgm:cxn modelId="{B4BF9569-7972-4F06-B57D-AC96AC4661BD}" type="presOf" srcId="{C650BB16-2C8B-4A71-8475-A83577EBAC3C}" destId="{67DBFE98-D5F6-42AB-BF4B-CD2A8CF03CF4}" srcOrd="0" destOrd="0" presId="urn:microsoft.com/office/officeart/2005/8/layout/vList2"/>
    <dgm:cxn modelId="{A669367F-8B3B-4609-8A13-8F711BFC6972}" type="presParOf" srcId="{1C0889C7-93D3-4209-AA68-BD5068D49740}" destId="{B38BB50F-D5A1-4AF5-AA75-8D12F20506F1}" srcOrd="0" destOrd="0" presId="urn:microsoft.com/office/officeart/2005/8/layout/vList2"/>
    <dgm:cxn modelId="{1F6ED418-7246-48BD-907A-84244C1E5B91}" type="presParOf" srcId="{1C0889C7-93D3-4209-AA68-BD5068D49740}" destId="{3A20E1B7-D266-46BA-A6BF-3AF5724BD64D}" srcOrd="1" destOrd="0" presId="urn:microsoft.com/office/officeart/2005/8/layout/vList2"/>
    <dgm:cxn modelId="{75026608-E82C-4646-B29B-15C75F0E045D}" type="presParOf" srcId="{1C0889C7-93D3-4209-AA68-BD5068D49740}" destId="{67DBFE98-D5F6-42AB-BF4B-CD2A8CF03CF4}" srcOrd="2" destOrd="0" presId="urn:microsoft.com/office/officeart/2005/8/layout/vList2"/>
    <dgm:cxn modelId="{E03C1A33-00E3-46A5-A7D3-5F79A26D97EB}" type="presParOf" srcId="{1C0889C7-93D3-4209-AA68-BD5068D49740}" destId="{21305524-6A7C-4FDD-AC39-A37B41BF7457}" srcOrd="3" destOrd="0" presId="urn:microsoft.com/office/officeart/2005/8/layout/vList2"/>
    <dgm:cxn modelId="{F064BF0A-6917-4496-AF6D-6A5AA9AB1A3C}" type="presParOf" srcId="{1C0889C7-93D3-4209-AA68-BD5068D49740}" destId="{64F75322-516F-459A-86CB-F39264657C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B50F-D5A1-4AF5-AA75-8D12F20506F1}">
      <dsp:nvSpPr>
        <dsp:cNvPr id="0" name=""/>
        <dsp:cNvSpPr/>
      </dsp:nvSpPr>
      <dsp:spPr>
        <a:xfrm>
          <a:off x="0" y="592569"/>
          <a:ext cx="4167275" cy="1248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請確實與代理教師確認繳交資料是否為</a:t>
          </a:r>
          <a:r>
            <a:rPr lang="zh-TW" altLang="en-US" sz="2300" b="1" u="sng" kern="1200" dirty="0" smtClean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最高學歷畢業證書</a:t>
          </a: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961" y="653530"/>
        <a:ext cx="4045353" cy="1126870"/>
      </dsp:txXfrm>
    </dsp:sp>
    <dsp:sp modelId="{67DBFE98-D5F6-42AB-BF4B-CD2A8CF03CF4}">
      <dsp:nvSpPr>
        <dsp:cNvPr id="0" name=""/>
        <dsp:cNvSpPr/>
      </dsp:nvSpPr>
      <dsp:spPr>
        <a:xfrm>
          <a:off x="0" y="1854700"/>
          <a:ext cx="4167275" cy="1248792"/>
        </a:xfrm>
        <a:prstGeom prst="roundRect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確認代理教師</a:t>
          </a:r>
          <a:r>
            <a:rPr lang="zh-TW" altLang="en-US" sz="23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是否已通過教師檢定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，惟證書尚未收到的情況</a:t>
          </a:r>
          <a:r>
            <a:rPr lang="zh-TW" altLang="en-US" sz="2300" kern="1200" dirty="0" smtClean="0"/>
            <a:t>。</a:t>
          </a:r>
          <a:endParaRPr lang="zh-TW" altLang="en-US" sz="2300" kern="1200" dirty="0"/>
        </a:p>
      </dsp:txBody>
      <dsp:txXfrm>
        <a:off x="60961" y="1915661"/>
        <a:ext cx="4045353" cy="1126870"/>
      </dsp:txXfrm>
    </dsp:sp>
    <dsp:sp modelId="{64F75322-516F-459A-86CB-F39264657C93}">
      <dsp:nvSpPr>
        <dsp:cNvPr id="0" name=""/>
        <dsp:cNvSpPr/>
      </dsp:nvSpPr>
      <dsp:spPr>
        <a:xfrm>
          <a:off x="0" y="3169733"/>
          <a:ext cx="4167275" cy="1248792"/>
        </a:xfrm>
        <a:prstGeom prst="round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證明文件均請蓋學校人事人員</a:t>
          </a:r>
          <a:r>
            <a:rPr lang="zh-TW" altLang="en-US" sz="23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職名章及與正本相符章</a:t>
          </a:r>
          <a:r>
            <a:rPr lang="zh-TW" altLang="en-US" sz="23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3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961" y="3230694"/>
        <a:ext cx="4045353" cy="1126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2024/8/1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2024/8/1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1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4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2024/8/1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018-&#25805;&#20316;&#25163;&#20874;/WebHR/&#20219;&#20813;/&#20195;&#29702;&#25945;&#24107;&#25944;&#34218;&#35611;&#32681;&#21450;&#25805;&#20316;&#25163;&#20874;-&#33258;&#35069;/&#31995;&#32113;&#25805;&#20316;&#27493;&#39519;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64275" y="1863970"/>
            <a:ext cx="8059337" cy="1696916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4400" b="1" dirty="0" smtClean="0"/>
              <a:t>本府所屬各級學校辦理長期代理教師敘薪作業注意事項</a:t>
            </a:r>
            <a:endParaRPr lang="zh-TW" altLang="en-US" sz="4400" b="1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715" y="4434254"/>
            <a:ext cx="6251331" cy="779585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200" b="1" dirty="0" smtClean="0">
                <a:sym typeface="Salesforce Sans"/>
              </a:rPr>
              <a:t>花蓮縣政府人事處   王藝蓉科員</a:t>
            </a:r>
            <a:endParaRPr lang="zh-TW" altLang="en-US" sz="3200" b="1" dirty="0"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612" y="252566"/>
            <a:ext cx="73768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193" y="431356"/>
            <a:ext cx="10058402" cy="653562"/>
          </a:xfrm>
        </p:spPr>
        <p:txBody>
          <a:bodyPr>
            <a:normAutofit/>
          </a:bodyPr>
          <a:lstStyle/>
          <a:p>
            <a:r>
              <a:rPr lang="zh-TW" altLang="en-US" b="1" dirty="0"/>
              <a:t>繕製敘薪通知書內容</a:t>
            </a:r>
            <a:r>
              <a:rPr lang="zh-TW" altLang="en-US" b="1" dirty="0" smtClean="0"/>
              <a:t>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9055" y="1265381"/>
            <a:ext cx="10621817" cy="5024582"/>
          </a:xfrm>
          <a:ln w="2857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/>
              <a:t>姓名</a:t>
            </a:r>
            <a:r>
              <a:rPr lang="zh-TW" altLang="en-US" sz="2800" dirty="0" smtClean="0"/>
              <a:t>：請繕打完整。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/>
              <a:t>身分</a:t>
            </a:r>
            <a:r>
              <a:rPr lang="zh-TW" altLang="en-US" sz="2800" b="1" dirty="0"/>
              <a:t>證統一編號</a:t>
            </a:r>
            <a:r>
              <a:rPr lang="zh-TW" altLang="en-US" sz="2800" dirty="0" smtClean="0"/>
              <a:t>：完整呈現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不要遮罩</a:t>
            </a:r>
            <a:r>
              <a:rPr lang="zh-TW" altLang="en-US" sz="2800" dirty="0" smtClean="0"/>
              <a:t>。</a:t>
            </a:r>
            <a:r>
              <a:rPr lang="zh-TW" altLang="en-US" sz="2800" dirty="0" smtClean="0">
                <a:solidFill>
                  <a:srgbClr val="FF0000"/>
                </a:solidFill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</a:rPr>
              <a:t>G1216*****</a:t>
            </a:r>
            <a:r>
              <a:rPr lang="zh-TW" altLang="en-US" sz="2800" dirty="0" smtClean="0">
                <a:solidFill>
                  <a:srgbClr val="FF0000"/>
                </a:solidFill>
              </a:rPr>
              <a:t>→不妥）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服務</a:t>
            </a:r>
            <a:r>
              <a:rPr lang="zh-TW" altLang="en-US" sz="2800" b="1" dirty="0" smtClean="0"/>
              <a:t>機關</a:t>
            </a:r>
            <a:r>
              <a:rPr lang="zh-TW" altLang="en-US" sz="2800" dirty="0" smtClean="0"/>
              <a:t>：學校</a:t>
            </a:r>
            <a:r>
              <a:rPr lang="zh-TW" altLang="en-US" sz="2800" dirty="0"/>
              <a:t>全</a:t>
            </a:r>
            <a:r>
              <a:rPr lang="zh-TW" altLang="en-US" sz="2800" dirty="0" smtClean="0"/>
              <a:t>銜。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現任</a:t>
            </a:r>
            <a:r>
              <a:rPr lang="zh-TW" altLang="en-US" sz="2800" b="1" dirty="0" smtClean="0"/>
              <a:t>職務</a:t>
            </a:r>
            <a:r>
              <a:rPr lang="zh-TW" altLang="en-US" sz="2800" dirty="0" smtClean="0"/>
              <a:t>：代理教師 或 幼兒園</a:t>
            </a:r>
            <a:r>
              <a:rPr lang="zh-TW" altLang="en-US" sz="2800" dirty="0"/>
              <a:t>代理</a:t>
            </a:r>
            <a:r>
              <a:rPr lang="zh-TW" altLang="en-US" sz="2800" dirty="0" smtClean="0"/>
              <a:t>教師。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/>
              <a:t>敘薪薪級</a:t>
            </a:r>
            <a:r>
              <a:rPr lang="zh-TW" altLang="en-US" sz="2800" dirty="0" smtClean="0"/>
              <a:t>：依</a:t>
            </a:r>
            <a:r>
              <a:rPr lang="zh-TW" altLang="en-US" sz="2800" dirty="0">
                <a:hlinkClick r:id="rId2" action="ppaction://hlinksldjump"/>
              </a:rPr>
              <a:t>教師待遇條例</a:t>
            </a:r>
            <a:r>
              <a:rPr lang="zh-TW" altLang="en-US" sz="2800" dirty="0" smtClean="0">
                <a:hlinkClick r:id="rId2" action="ppaction://hlinksldjump"/>
              </a:rPr>
              <a:t>附表二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/>
              <a:t>學歷</a:t>
            </a:r>
            <a:r>
              <a:rPr lang="zh-TW" altLang="en-US" sz="2800" dirty="0" smtClean="0"/>
              <a:t>：依其最高</a:t>
            </a:r>
            <a:r>
              <a:rPr lang="zh-TW" altLang="en-US" sz="2800" dirty="0"/>
              <a:t>學歷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畢業證書的學校</a:t>
            </a:r>
            <a:r>
              <a:rPr lang="zh-TW" altLang="en-US" sz="2800" b="1" dirty="0">
                <a:solidFill>
                  <a:srgbClr val="FF0000"/>
                </a:solidFill>
              </a:rPr>
              <a:t>全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銜</a:t>
            </a:r>
            <a:r>
              <a:rPr lang="zh-TW" altLang="en-US" sz="2800" dirty="0" smtClean="0"/>
              <a:t>（</a:t>
            </a:r>
            <a:r>
              <a:rPr lang="zh-TW" altLang="en-US" sz="2800" dirty="0" smtClean="0">
                <a:solidFill>
                  <a:srgbClr val="FF0000"/>
                </a:solidFill>
              </a:rPr>
              <a:t>不要自行簡稱</a:t>
            </a:r>
            <a:r>
              <a:rPr lang="zh-TW" altLang="en-US" sz="2800" dirty="0" smtClean="0"/>
              <a:t>，如「</a:t>
            </a:r>
            <a:r>
              <a:rPr lang="zh-TW" altLang="zh-TW" sz="2800" dirty="0" smtClean="0"/>
              <a:t>慈</a:t>
            </a:r>
            <a:r>
              <a:rPr lang="zh-TW" altLang="zh-TW" sz="2800" dirty="0"/>
              <a:t>濟學校財團法人慈濟</a:t>
            </a:r>
            <a:r>
              <a:rPr lang="zh-TW" altLang="zh-TW" sz="2800" dirty="0" smtClean="0"/>
              <a:t>大學</a:t>
            </a:r>
            <a:r>
              <a:rPr lang="zh-TW" altLang="en-US" sz="2800" dirty="0" smtClean="0"/>
              <a:t>」，只寫慈濟大學</a:t>
            </a:r>
            <a:r>
              <a:rPr lang="zh-TW" altLang="en-US" sz="2800" dirty="0" smtClean="0">
                <a:solidFill>
                  <a:srgbClr val="FF0000"/>
                </a:solidFill>
              </a:rPr>
              <a:t>→不妥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生效日期</a:t>
            </a:r>
            <a:r>
              <a:rPr lang="zh-TW" altLang="en-US" sz="2800" dirty="0" smtClean="0"/>
              <a:t>：依教育處公文聘期始日＝該師到職起薪日。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3164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12" y="477538"/>
            <a:ext cx="10058402" cy="519990"/>
          </a:xfrm>
        </p:spPr>
        <p:txBody>
          <a:bodyPr>
            <a:noAutofit/>
          </a:bodyPr>
          <a:lstStyle/>
          <a:p>
            <a:r>
              <a:rPr lang="zh-TW" altLang="en-US" b="1" dirty="0"/>
              <a:t>繕製敘薪通知書內容</a:t>
            </a:r>
            <a:r>
              <a:rPr lang="zh-TW" altLang="en-US" b="1" dirty="0" smtClean="0"/>
              <a:t>注意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4873" y="1311564"/>
            <a:ext cx="11462327" cy="5383643"/>
          </a:xfrm>
          <a:ln w="2857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800" b="1" dirty="0" smtClean="0"/>
              <a:t>8.</a:t>
            </a:r>
            <a:r>
              <a:rPr lang="zh-TW" altLang="en-US" sz="2800" b="1" dirty="0" smtClean="0"/>
              <a:t>審查</a:t>
            </a:r>
            <a:r>
              <a:rPr lang="zh-TW" altLang="en-US" sz="2800" b="1" dirty="0"/>
              <a:t>結果</a:t>
            </a:r>
            <a:r>
              <a:rPr lang="en-US" altLang="zh-TW" sz="2800" b="1" dirty="0"/>
              <a:t>(</a:t>
            </a:r>
            <a:r>
              <a:rPr lang="zh-TW" altLang="en-US" sz="2800" b="1" dirty="0" smtClean="0"/>
              <a:t>依實際情形修改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：</a:t>
            </a:r>
            <a:endParaRPr lang="en-US" altLang="zh-TW" sz="28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聘</a:t>
            </a:r>
            <a:r>
              <a:rPr lang="zh-TW" altLang="en-US" sz="2800" dirty="0"/>
              <a:t>別：新</a:t>
            </a:r>
            <a:r>
              <a:rPr lang="zh-TW" altLang="en-US" sz="2800" dirty="0" smtClean="0"/>
              <a:t>聘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第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次</a:t>
            </a:r>
            <a:r>
              <a:rPr lang="zh-TW" altLang="en-US" sz="2800" dirty="0"/>
              <a:t>再</a:t>
            </a:r>
            <a:r>
              <a:rPr lang="zh-TW" altLang="en-US" sz="2800" dirty="0" smtClean="0"/>
              <a:t>聘或第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次</a:t>
            </a:r>
            <a:r>
              <a:rPr lang="zh-TW" altLang="en-US" sz="2800" dirty="0"/>
              <a:t>再聘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職缺性質：依</a:t>
            </a:r>
            <a:r>
              <a:rPr lang="zh-TW" altLang="en-US" sz="2800" dirty="0"/>
              <a:t>教育處核備</a:t>
            </a:r>
            <a:r>
              <a:rPr lang="zh-TW" altLang="en-US" sz="2800" dirty="0" smtClean="0"/>
              <a:t>函內容書寫</a:t>
            </a:r>
            <a:r>
              <a:rPr lang="zh-TW" altLang="en-US" sz="2800" dirty="0" smtClean="0">
                <a:solidFill>
                  <a:srgbClr val="FF0000"/>
                </a:solidFill>
              </a:rPr>
              <a:t>（不要自己判定是否為實缺）。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 smtClean="0"/>
              <a:t>     →</a:t>
            </a:r>
            <a:r>
              <a:rPr lang="zh-TW" altLang="en-US" sz="2800" dirty="0"/>
              <a:t>遇</a:t>
            </a:r>
            <a:r>
              <a:rPr lang="zh-TW" altLang="en-US" sz="2800" b="1" u="sng" dirty="0" smtClean="0"/>
              <a:t>代理「留停及延病」者</a:t>
            </a:r>
            <a:r>
              <a:rPr lang="zh-TW" altLang="en-US" sz="2800" dirty="0" smtClean="0"/>
              <a:t>，</a:t>
            </a:r>
            <a:r>
              <a:rPr lang="zh-TW" altLang="en-US" sz="2800" b="1" u="sng" dirty="0" smtClean="0"/>
              <a:t>請勿載明請假教師姓名</a:t>
            </a:r>
            <a:r>
              <a:rPr lang="zh-TW" altLang="en-US" sz="2800" dirty="0" smtClean="0"/>
              <a:t>。如代理王藝蓉</a:t>
            </a:r>
            <a:endParaRPr lang="en-US" altLang="zh-TW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</a:t>
            </a:r>
            <a:r>
              <a:rPr lang="zh-TW" altLang="en-US" sz="2800" dirty="0" smtClean="0"/>
              <a:t>教師育嬰留職停薪缺</a:t>
            </a:r>
            <a:r>
              <a:rPr lang="zh-TW" altLang="en-US" sz="2800" dirty="0" smtClean="0">
                <a:solidFill>
                  <a:srgbClr val="FF0000"/>
                </a:solidFill>
              </a:rPr>
              <a:t>→不妥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已取得合格</a:t>
            </a:r>
            <a:r>
              <a:rPr lang="zh-TW" altLang="en-US" sz="2800" dirty="0"/>
              <a:t>教師</a:t>
            </a:r>
            <a:r>
              <a:rPr lang="zh-TW" altLang="en-US" sz="2800" dirty="0" smtClean="0"/>
              <a:t>證書者：依代理</a:t>
            </a:r>
            <a:r>
              <a:rPr lang="zh-TW" altLang="en-US" sz="2800" dirty="0"/>
              <a:t>該階段、類</a:t>
            </a:r>
            <a:r>
              <a:rPr lang="zh-TW" altLang="en-US" sz="2800" dirty="0" smtClean="0"/>
              <a:t>科判別資格。</a:t>
            </a:r>
            <a:endParaRPr lang="en-US" altLang="zh-TW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 smtClean="0"/>
              <a:t>    →未</a:t>
            </a:r>
            <a:r>
              <a:rPr lang="zh-TW" altLang="en-US" sz="2800" dirty="0"/>
              <a:t>具合格教師</a:t>
            </a:r>
            <a:r>
              <a:rPr lang="zh-TW" altLang="en-US" sz="2800" dirty="0" smtClean="0"/>
              <a:t>證書應加以註記：</a:t>
            </a:r>
            <a:endParaRPr lang="en-US" altLang="zh-TW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        </a:t>
            </a:r>
            <a:r>
              <a:rPr lang="zh-TW" altLang="en-US" sz="2800" dirty="0" smtClean="0">
                <a:solidFill>
                  <a:srgbClr val="FF0000"/>
                </a:solidFill>
              </a:rPr>
              <a:t>「</a:t>
            </a:r>
            <a:r>
              <a:rPr lang="en-US" altLang="zh-TW" sz="2800" dirty="0" smtClean="0">
                <a:solidFill>
                  <a:srgbClr val="FF0000"/>
                </a:solidFill>
              </a:rPr>
              <a:t>…</a:t>
            </a:r>
            <a:r>
              <a:rPr lang="zh-TW" altLang="zh-TW" sz="2800" dirty="0" smtClean="0">
                <a:solidFill>
                  <a:srgbClr val="FF0000"/>
                </a:solidFill>
              </a:rPr>
              <a:t>未</a:t>
            </a:r>
            <a:r>
              <a:rPr lang="zh-TW" altLang="zh-TW" sz="2800" dirty="0">
                <a:solidFill>
                  <a:srgbClr val="FF0000"/>
                </a:solidFill>
              </a:rPr>
              <a:t>具備該代理教育階段類(科)別之合格</a:t>
            </a:r>
            <a:r>
              <a:rPr lang="zh-TW" altLang="zh-TW" sz="2800" dirty="0" smtClean="0">
                <a:solidFill>
                  <a:srgbClr val="FF0000"/>
                </a:solidFill>
              </a:rPr>
              <a:t>證書</a:t>
            </a:r>
            <a:r>
              <a:rPr lang="zh-TW" altLang="zh-TW" sz="2800" dirty="0">
                <a:solidFill>
                  <a:srgbClr val="FF0000"/>
                </a:solidFill>
              </a:rPr>
              <a:t>者，其學術研究費</a:t>
            </a:r>
            <a:r>
              <a:rPr lang="zh-TW" altLang="zh-TW" sz="2800" dirty="0" smtClean="0">
                <a:solidFill>
                  <a:srgbClr val="FF0000"/>
                </a:solidFill>
              </a:rPr>
              <a:t>按</a:t>
            </a:r>
            <a:r>
              <a:rPr lang="en-US" altLang="zh-TW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       </a:t>
            </a:r>
            <a:r>
              <a:rPr lang="zh-TW" altLang="zh-TW" sz="2800" dirty="0" smtClean="0">
                <a:solidFill>
                  <a:srgbClr val="FF0000"/>
                </a:solidFill>
              </a:rPr>
              <a:t>八成</a:t>
            </a:r>
            <a:r>
              <a:rPr lang="zh-TW" altLang="zh-TW" sz="2800" dirty="0">
                <a:solidFill>
                  <a:srgbClr val="FF0000"/>
                </a:solidFill>
              </a:rPr>
              <a:t>支給</a:t>
            </a:r>
            <a:r>
              <a:rPr lang="zh-TW" altLang="zh-TW" sz="2800" dirty="0" smtClean="0">
                <a:solidFill>
                  <a:srgbClr val="FF0000"/>
                </a:solidFill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</a:rPr>
              <a:t>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20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邊形 27"/>
          <p:cNvSpPr/>
          <p:nvPr/>
        </p:nvSpPr>
        <p:spPr>
          <a:xfrm>
            <a:off x="-2" y="70337"/>
            <a:ext cx="3130064" cy="494415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u="sng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該代理教育階段類(科)別之合格教師證書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12468" y="4411704"/>
            <a:ext cx="54139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1607526" y="4626549"/>
            <a:ext cx="343579" cy="461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2173178" y="4621932"/>
            <a:ext cx="3125633" cy="1385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1919214" y="5497842"/>
            <a:ext cx="3466773" cy="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1675921" y="5702913"/>
            <a:ext cx="2260223" cy="274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2946984" y="2112441"/>
            <a:ext cx="3159504" cy="461665"/>
            <a:chOff x="5583992" y="1781189"/>
            <a:chExt cx="3159504" cy="461665"/>
          </a:xfrm>
        </p:grpSpPr>
        <p:sp>
          <p:nvSpPr>
            <p:cNvPr id="21" name="矩形 20"/>
            <p:cNvSpPr/>
            <p:nvPr/>
          </p:nvSpPr>
          <p:spPr>
            <a:xfrm>
              <a:off x="5921677" y="1781189"/>
              <a:ext cx="282181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發文</a:t>
              </a:r>
              <a:r>
                <a:rPr lang="zh-TW" altLang="en-US" sz="1200" b="1" dirty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日期不得早於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生效日期，</a:t>
              </a:r>
              <a:endParaRPr lang="en-US" altLang="zh-TW" sz="1200" b="1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如起聘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8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月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1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日，發文日不可能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月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31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日</a:t>
              </a:r>
              <a:endParaRPr lang="zh-TW" altLang="en-US" sz="12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52" name="向右箭號 51"/>
            <p:cNvSpPr/>
            <p:nvPr/>
          </p:nvSpPr>
          <p:spPr>
            <a:xfrm>
              <a:off x="5583992" y="1897019"/>
              <a:ext cx="337685" cy="1494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74826" y="652873"/>
            <a:ext cx="10322566" cy="6082145"/>
            <a:chOff x="1059554" y="720439"/>
            <a:chExt cx="10322566" cy="6082145"/>
          </a:xfrm>
        </p:grpSpPr>
        <p:grpSp>
          <p:nvGrpSpPr>
            <p:cNvPr id="20" name="群組 19"/>
            <p:cNvGrpSpPr/>
            <p:nvPr/>
          </p:nvGrpSpPr>
          <p:grpSpPr>
            <a:xfrm>
              <a:off x="1059554" y="720439"/>
              <a:ext cx="10322566" cy="6082145"/>
              <a:chOff x="1059554" y="720439"/>
              <a:chExt cx="10322566" cy="6082145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54" y="720439"/>
                <a:ext cx="10322566" cy="6082145"/>
              </a:xfrm>
              <a:prstGeom prst="rect">
                <a:avLst/>
              </a:prstGeom>
            </p:spPr>
          </p:pic>
          <p:grpSp>
            <p:nvGrpSpPr>
              <p:cNvPr id="2" name="群組 1"/>
              <p:cNvGrpSpPr/>
              <p:nvPr/>
            </p:nvGrpSpPr>
            <p:grpSpPr>
              <a:xfrm>
                <a:off x="3421512" y="3826191"/>
                <a:ext cx="1258588" cy="246221"/>
                <a:chOff x="6002678" y="3537628"/>
                <a:chExt cx="1258588" cy="246221"/>
              </a:xfrm>
            </p:grpSpPr>
            <p:sp>
              <p:nvSpPr>
                <p:cNvPr id="26" name="向右箭號 25"/>
                <p:cNvSpPr/>
                <p:nvPr/>
              </p:nvSpPr>
              <p:spPr>
                <a:xfrm>
                  <a:off x="6002678" y="3572031"/>
                  <a:ext cx="287440" cy="14068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" name="文字方塊 52"/>
                <p:cNvSpPr txBox="1"/>
                <p:nvPr/>
              </p:nvSpPr>
              <p:spPr>
                <a:xfrm>
                  <a:off x="6336639" y="3537628"/>
                  <a:ext cx="924627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zh-TW" altLang="en-US" sz="1200" b="1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學士薪點</a:t>
                  </a:r>
                  <a:endParaRPr lang="zh-TW" altLang="en-US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19" name="群組 18"/>
            <p:cNvGrpSpPr/>
            <p:nvPr/>
          </p:nvGrpSpPr>
          <p:grpSpPr>
            <a:xfrm>
              <a:off x="2778005" y="2625182"/>
              <a:ext cx="8397995" cy="4061561"/>
              <a:chOff x="2778005" y="2625182"/>
              <a:chExt cx="8397995" cy="4061561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2778005" y="3224615"/>
                <a:ext cx="1750869" cy="246221"/>
                <a:chOff x="5324186" y="2913054"/>
                <a:chExt cx="1750869" cy="231825"/>
              </a:xfrm>
            </p:grpSpPr>
            <p:sp>
              <p:nvSpPr>
                <p:cNvPr id="22" name="向右箭號 21"/>
                <p:cNvSpPr/>
                <p:nvPr/>
              </p:nvSpPr>
              <p:spPr>
                <a:xfrm>
                  <a:off x="5324186" y="2936439"/>
                  <a:ext cx="291033" cy="13264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5724566" y="2913054"/>
                  <a:ext cx="1350489" cy="2318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zh-TW" altLang="en-US" sz="1200" b="1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身分證號勿遮罩</a:t>
                  </a:r>
                  <a:endParaRPr lang="zh-TW" altLang="en-US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9097818" y="2625182"/>
                <a:ext cx="2078182" cy="6242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文末蓋校長簽字章</a:t>
                </a:r>
                <a:endPara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384784" y="4329347"/>
                <a:ext cx="3545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 </a:t>
                </a:r>
                <a:r>
                  <a:rPr lang="zh-TW" altLang="en-US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聘代理實</a:t>
                </a:r>
                <a:r>
                  <a:rPr lang="zh-TW" altLang="en-US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缺：職缺性質依教</a:t>
                </a:r>
                <a:endPara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育處核備內容。</a:t>
                </a:r>
                <a:endPara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</a:rPr>
                  <a:t>未</a:t>
                </a:r>
                <a:r>
                  <a:rPr lang="zh-TW" altLang="en-US" sz="1200" b="1" dirty="0" smtClean="0">
                    <a:solidFill>
                      <a:srgbClr val="FF0000"/>
                    </a:solidFill>
                  </a:rPr>
                  <a:t>取得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</a:rPr>
                  <a:t>合格</a:t>
                </a:r>
                <a:r>
                  <a:rPr lang="zh-TW" altLang="zh-TW" sz="1200" b="1" dirty="0">
                    <a:solidFill>
                      <a:srgbClr val="FF0000"/>
                    </a:solidFill>
                  </a:rPr>
                  <a:t>教師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</a:rPr>
                  <a:t>證書</a:t>
                </a:r>
                <a:r>
                  <a:rPr lang="zh-TW" altLang="en-US" sz="1200" b="1" dirty="0" smtClean="0">
                    <a:solidFill>
                      <a:srgbClr val="FF0000"/>
                    </a:solidFill>
                  </a:rPr>
                  <a:t>加註：</a:t>
                </a:r>
                <a:endParaRPr lang="en-US" altLang="zh-TW" sz="1200" b="1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</a:t>
                </a:r>
                <a:r>
                  <a:rPr lang="zh-TW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具備該代理教育階段類(科)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別之</a:t>
                </a:r>
                <a:r>
                  <a:rPr lang="zh-TW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合格證書者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</a:p>
              <a:p>
                <a:r>
                  <a:rPr lang="en-US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</a:t>
                </a:r>
                <a:r>
                  <a:rPr lang="zh-TW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學術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研究費按</a:t>
                </a:r>
                <a:r>
                  <a:rPr lang="zh-TW" altLang="zh-TW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八成支給</a:t>
                </a:r>
                <a:r>
                  <a:rPr lang="zh-TW" altLang="zh-TW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376663" y="6129130"/>
                <a:ext cx="3248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六、七點，依公文系統範本內容，無須更動</a:t>
                </a:r>
                <a:endPara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6" name="群組 35"/>
              <p:cNvGrpSpPr/>
              <p:nvPr/>
            </p:nvGrpSpPr>
            <p:grpSpPr>
              <a:xfrm>
                <a:off x="3050566" y="3614373"/>
                <a:ext cx="1993678" cy="246221"/>
                <a:chOff x="6039622" y="3544139"/>
                <a:chExt cx="1993678" cy="246221"/>
              </a:xfrm>
            </p:grpSpPr>
            <p:sp>
              <p:nvSpPr>
                <p:cNvPr id="37" name="向右箭號 36"/>
                <p:cNvSpPr/>
                <p:nvPr/>
              </p:nvSpPr>
              <p:spPr>
                <a:xfrm>
                  <a:off x="6039622" y="3576025"/>
                  <a:ext cx="315528" cy="12512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6409046" y="3544139"/>
                  <a:ext cx="162425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zh-TW" altLang="en-US" sz="1200" b="1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畢業證書學校全銜</a:t>
                  </a:r>
                  <a:endParaRPr lang="zh-TW" altLang="en-US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42" name="群組 41"/>
              <p:cNvGrpSpPr/>
              <p:nvPr/>
            </p:nvGrpSpPr>
            <p:grpSpPr>
              <a:xfrm>
                <a:off x="3415400" y="4009596"/>
                <a:ext cx="2717546" cy="246221"/>
                <a:chOff x="6039622" y="3516260"/>
                <a:chExt cx="2921001" cy="250653"/>
              </a:xfrm>
            </p:grpSpPr>
            <p:sp>
              <p:nvSpPr>
                <p:cNvPr id="43" name="向右箭號 42"/>
                <p:cNvSpPr/>
                <p:nvPr/>
              </p:nvSpPr>
              <p:spPr>
                <a:xfrm>
                  <a:off x="6039622" y="3576025"/>
                  <a:ext cx="315528" cy="12512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6405153" y="3516260"/>
                  <a:ext cx="2555470" cy="2506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zh-TW" altLang="en-US" sz="1200" b="1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教育處同意起聘日＝到職起薪日</a:t>
                  </a:r>
                  <a:endParaRPr lang="zh-TW" altLang="en-US" sz="1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" name="右大括弧 12"/>
              <p:cNvSpPr/>
              <p:nvPr/>
            </p:nvSpPr>
            <p:spPr>
              <a:xfrm>
                <a:off x="5669782" y="5792215"/>
                <a:ext cx="175491" cy="894528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右大括弧 45"/>
              <p:cNvSpPr/>
              <p:nvPr/>
            </p:nvSpPr>
            <p:spPr>
              <a:xfrm>
                <a:off x="5635768" y="4323388"/>
                <a:ext cx="334198" cy="1352985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向右箭號 46"/>
              <p:cNvSpPr/>
              <p:nvPr/>
            </p:nvSpPr>
            <p:spPr>
              <a:xfrm>
                <a:off x="8760133" y="2862593"/>
                <a:ext cx="337685" cy="14944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9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3" y="1076419"/>
            <a:ext cx="10581420" cy="5628568"/>
          </a:xfrm>
          <a:prstGeom prst="rect">
            <a:avLst/>
          </a:prstGeom>
        </p:spPr>
      </p:pic>
      <p:sp>
        <p:nvSpPr>
          <p:cNvPr id="28" name="五邊形 27"/>
          <p:cNvSpPr/>
          <p:nvPr/>
        </p:nvSpPr>
        <p:spPr>
          <a:xfrm>
            <a:off x="-2" y="70337"/>
            <a:ext cx="3130064" cy="7920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具教師證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學歷碩士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2130492" y="4978400"/>
            <a:ext cx="1999140" cy="462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835564" y="5403273"/>
            <a:ext cx="1746616" cy="46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3176242" y="4135266"/>
            <a:ext cx="1330995" cy="276999"/>
            <a:chOff x="6002678" y="3525667"/>
            <a:chExt cx="1330995" cy="276999"/>
          </a:xfrm>
        </p:grpSpPr>
        <p:sp>
          <p:nvSpPr>
            <p:cNvPr id="31" name="向右箭號 30"/>
            <p:cNvSpPr/>
            <p:nvPr/>
          </p:nvSpPr>
          <p:spPr>
            <a:xfrm>
              <a:off x="6002678" y="3566789"/>
              <a:ext cx="315054" cy="18536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09046" y="3525667"/>
              <a:ext cx="924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碩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士薪點</a:t>
              </a:r>
              <a:endPara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7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邊形 27"/>
          <p:cNvSpPr/>
          <p:nvPr/>
        </p:nvSpPr>
        <p:spPr>
          <a:xfrm>
            <a:off x="-2" y="70336"/>
            <a:ext cx="3130064" cy="698435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具教師資格，但尚未取得證書範本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6" y="896534"/>
            <a:ext cx="10058400" cy="5580647"/>
          </a:xfrm>
          <a:prstGeom prst="rect">
            <a:avLst/>
          </a:prstGeom>
        </p:spPr>
      </p:pic>
      <p:grpSp>
        <p:nvGrpSpPr>
          <p:cNvPr id="45" name="群組 44"/>
          <p:cNvGrpSpPr/>
          <p:nvPr/>
        </p:nvGrpSpPr>
        <p:grpSpPr>
          <a:xfrm>
            <a:off x="10149379" y="38297"/>
            <a:ext cx="1778340" cy="6740307"/>
            <a:chOff x="10177088" y="77338"/>
            <a:chExt cx="1778340" cy="6740307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527787" y="77338"/>
              <a:ext cx="1427641" cy="674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依教育部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國民及學前教育署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日臺教國署人字第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1090096816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號函釋說明三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教師（含代理教師）敘薪作業時，因請證作業時程需要，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得先以切結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再後補教師證書方式辦理。上半年切結截止日期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以，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下半年切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為限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截止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日期以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為限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10177088" y="4210652"/>
              <a:ext cx="295275" cy="2836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右箭號 16"/>
            <p:cNvSpPr/>
            <p:nvPr/>
          </p:nvSpPr>
          <p:spPr>
            <a:xfrm rot="10800000" flipH="1">
              <a:off x="10207231" y="1357603"/>
              <a:ext cx="320556" cy="27739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52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邊形 27"/>
          <p:cNvSpPr/>
          <p:nvPr/>
        </p:nvSpPr>
        <p:spPr>
          <a:xfrm>
            <a:off x="-2" y="70336"/>
            <a:ext cx="3130064" cy="698435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該教師資格，但尚未取得證書範本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14" y="419553"/>
            <a:ext cx="4543425" cy="6115050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8865242" y="1099032"/>
            <a:ext cx="1427641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檢附：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時替代教師證之證明文件為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２榜單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３成績單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實習證明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本切結書為參考範例，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字部分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請記得要修改，不要照抄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向右箭號 37"/>
          <p:cNvSpPr/>
          <p:nvPr/>
        </p:nvSpPr>
        <p:spPr>
          <a:xfrm rot="10800000" flipH="1">
            <a:off x="8544686" y="1699197"/>
            <a:ext cx="320556" cy="2773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5357091" y="1930400"/>
            <a:ext cx="150552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20" y="920260"/>
            <a:ext cx="2381250" cy="19240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65212" y="316522"/>
            <a:ext cx="10058402" cy="1207477"/>
          </a:xfrm>
        </p:spPr>
        <p:txBody>
          <a:bodyPr/>
          <a:lstStyle/>
          <a:p>
            <a:r>
              <a:rPr lang="zh-TW" altLang="en-US" b="1" dirty="0" smtClean="0"/>
              <a:t>敘</a:t>
            </a:r>
            <a:r>
              <a:rPr lang="zh-TW" altLang="en-US" b="1" dirty="0"/>
              <a:t>薪</a:t>
            </a:r>
            <a:r>
              <a:rPr lang="zh-TW" altLang="en-US" b="1" dirty="0" smtClean="0"/>
              <a:t>案副本送本府核</a:t>
            </a:r>
            <a:r>
              <a:rPr lang="zh-TW" altLang="en-US" b="1" dirty="0"/>
              <a:t>備</a:t>
            </a:r>
            <a:r>
              <a:rPr lang="zh-TW" altLang="en-US" b="1" dirty="0" smtClean="0"/>
              <a:t>需</a:t>
            </a:r>
            <a:r>
              <a:rPr lang="zh-TW" altLang="en-US" b="1" dirty="0"/>
              <a:t>檢</a:t>
            </a:r>
            <a:r>
              <a:rPr lang="zh-TW" altLang="en-US" b="1" dirty="0" smtClean="0"/>
              <a:t>附之資料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9762" y="1523999"/>
            <a:ext cx="10393852" cy="44577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檢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附敘薪相關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資料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請依序裝訂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敘</a:t>
            </a:r>
            <a:r>
              <a:rPr lang="zh-TW" altLang="en-US" b="1" dirty="0"/>
              <a:t>薪通知書</a:t>
            </a:r>
            <a:r>
              <a:rPr lang="zh-TW" altLang="en-US" b="1" dirty="0" smtClean="0"/>
              <a:t>副本</a:t>
            </a:r>
            <a:endParaRPr lang="en-US" altLang="zh-TW" b="1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代理</a:t>
            </a:r>
            <a:r>
              <a:rPr lang="zh-TW" altLang="en-US" b="1" dirty="0"/>
              <a:t>教師敘薪自主檢核表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教育</a:t>
            </a:r>
            <a:r>
              <a:rPr lang="zh-TW" altLang="en-US" b="1" dirty="0"/>
              <a:t>處核備函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教師</a:t>
            </a:r>
            <a:r>
              <a:rPr lang="zh-TW" altLang="en-US" b="1" dirty="0"/>
              <a:t>證書</a:t>
            </a:r>
            <a:r>
              <a:rPr lang="en-US" altLang="zh-TW" b="1" dirty="0"/>
              <a:t>(</a:t>
            </a:r>
            <a:r>
              <a:rPr lang="zh-TW" altLang="en-US" b="1" dirty="0"/>
              <a:t>無則免附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。</a:t>
            </a:r>
            <a:endParaRPr lang="zh-TW" altLang="en-US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最高</a:t>
            </a:r>
            <a:r>
              <a:rPr lang="zh-TW" altLang="en-US" b="1" dirty="0"/>
              <a:t>學歷畢業證書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切結</a:t>
            </a:r>
            <a:r>
              <a:rPr lang="zh-TW" altLang="en-US" b="1" dirty="0" smtClean="0">
                <a:solidFill>
                  <a:srgbClr val="FF0000"/>
                </a:solidFill>
              </a:rPr>
              <a:t>書、成績單、榜單、實習證明書、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有已通過教師檢定尚未拿到證書情況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377850770"/>
              </p:ext>
            </p:extLst>
          </p:nvPr>
        </p:nvGraphicFramePr>
        <p:xfrm>
          <a:off x="7622771" y="1255222"/>
          <a:ext cx="4167275" cy="495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34665" y="1146445"/>
            <a:ext cx="163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★重要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41" y="973718"/>
            <a:ext cx="4483958" cy="58465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931" y="96715"/>
            <a:ext cx="10682654" cy="1304192"/>
          </a:xfrm>
        </p:spPr>
        <p:txBody>
          <a:bodyPr/>
          <a:lstStyle/>
          <a:p>
            <a:r>
              <a:rPr lang="zh-TW" altLang="en-US" dirty="0"/>
              <a:t>送</a:t>
            </a:r>
            <a:r>
              <a:rPr lang="zh-TW" altLang="en-US" dirty="0" smtClean="0"/>
              <a:t>敘薪副知案前，請再次確認並填寫</a:t>
            </a:r>
            <a:r>
              <a:rPr lang="zh-TW" altLang="zh-TW" dirty="0" smtClean="0"/>
              <a:t>代理</a:t>
            </a:r>
            <a:r>
              <a:rPr lang="zh-TW" altLang="zh-TW" dirty="0"/>
              <a:t>教師敘薪自主檢核</a:t>
            </a:r>
            <a:r>
              <a:rPr lang="zh-TW" altLang="zh-TW" dirty="0" smtClean="0"/>
              <a:t>表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71501" y="1158564"/>
            <a:ext cx="4202723" cy="516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7974224" y="1344667"/>
            <a:ext cx="457200" cy="1934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440616" y="120085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填入學校全銜及代理教師姓名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62346" y="1743609"/>
            <a:ext cx="422031" cy="497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822831" y="2497015"/>
            <a:ext cx="1617785" cy="2198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458200" y="2280138"/>
            <a:ext cx="356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依敘薪副知案的實際狀況勾選，檢核資料是否齊全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7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8436" y="2078183"/>
            <a:ext cx="9199419" cy="1671780"/>
          </a:xfrm>
        </p:spPr>
        <p:txBody>
          <a:bodyPr>
            <a:noAutofit/>
          </a:bodyPr>
          <a:lstStyle/>
          <a:p>
            <a:pPr algn="ctr"/>
            <a:r>
              <a:rPr lang="zh-TW" altLang="zh-TW" sz="5100" b="1" dirty="0"/>
              <a:t>敘薪系統</a:t>
            </a:r>
            <a:r>
              <a:rPr lang="zh-TW" altLang="zh-TW" sz="5100" b="1" dirty="0" smtClean="0"/>
              <a:t>操作</a:t>
            </a:r>
            <a:r>
              <a:rPr lang="en-US" altLang="zh-TW" sz="5100" b="1" dirty="0" smtClean="0"/>
              <a:t>—</a:t>
            </a:r>
            <a:r>
              <a:rPr lang="zh-TW" altLang="en-US" sz="5100" b="1" dirty="0" smtClean="0">
                <a:solidFill>
                  <a:srgbClr val="FF0000"/>
                </a:solidFill>
              </a:rPr>
              <a:t>正式</a:t>
            </a:r>
            <a:r>
              <a:rPr lang="zh-TW" altLang="en-US" sz="5100" b="1" dirty="0" smtClean="0"/>
              <a:t>教師</a:t>
            </a:r>
            <a:r>
              <a:rPr lang="en-US" altLang="zh-TW" sz="5100" b="1" dirty="0" smtClean="0"/>
              <a:t/>
            </a:r>
            <a:br>
              <a:rPr lang="en-US" altLang="zh-TW" sz="5100" b="1" dirty="0" smtClean="0"/>
            </a:br>
            <a:r>
              <a:rPr lang="zh-TW" altLang="en-US" sz="5100" b="1" dirty="0" smtClean="0"/>
              <a:t>（報送縣府核定：紙本</a:t>
            </a:r>
            <a:r>
              <a:rPr lang="en-US" altLang="zh-TW" sz="5100" b="1" dirty="0" smtClean="0"/>
              <a:t>+</a:t>
            </a:r>
            <a:r>
              <a:rPr lang="zh-TW" altLang="en-US" sz="5100" b="1" dirty="0" smtClean="0"/>
              <a:t>系統）</a:t>
            </a:r>
            <a:endParaRPr lang="zh-TW" altLang="en-US" sz="5100" dirty="0"/>
          </a:p>
        </p:txBody>
      </p:sp>
    </p:spTree>
    <p:extLst>
      <p:ext uri="{BB962C8B-B14F-4D97-AF65-F5344CB8AC3E}">
        <p14:creationId xmlns:p14="http://schemas.microsoft.com/office/powerpoint/2010/main" val="20069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935861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聘期</a:t>
            </a:r>
            <a:r>
              <a:rPr lang="zh-TW" altLang="en-US" b="1" dirty="0" smtClean="0"/>
              <a:t>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2" y="905164"/>
            <a:ext cx="10783134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chemeClr val="tx1"/>
                </a:solidFill>
              </a:rPr>
              <a:t>路徑</a:t>
            </a:r>
            <a:r>
              <a:rPr lang="zh-TW" altLang="en-US" sz="2400" b="1" dirty="0">
                <a:solidFill>
                  <a:schemeClr val="tx1"/>
                </a:solidFill>
              </a:rPr>
              <a:t>：中等以下學校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教師聘期作業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教師聘期狀態</a:t>
            </a: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請參考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的操作手冊第</a:t>
            </a:r>
            <a:r>
              <a:rPr lang="en-US" altLang="zh-TW" sz="2400" b="1" dirty="0">
                <a:solidFill>
                  <a:schemeClr val="tx1"/>
                </a:solidFill>
              </a:rPr>
              <a:t>4-6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頁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chemeClr val="tx1"/>
                </a:solidFill>
              </a:rPr>
              <a:t>系統右上角「業務指引」</a:t>
            </a:r>
            <a:r>
              <a:rPr lang="en-US" altLang="zh-TW" sz="2400" b="1" dirty="0">
                <a:solidFill>
                  <a:schemeClr val="tx1"/>
                </a:solidFill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</a:rPr>
              <a:t>下載「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教育訓練</a:t>
            </a:r>
            <a:r>
              <a:rPr lang="en-US" altLang="zh-TW" sz="2400" b="1" dirty="0">
                <a:solidFill>
                  <a:schemeClr val="tx1"/>
                </a:solidFill>
              </a:rPr>
              <a:t>_CPAE</a:t>
            </a:r>
            <a:r>
              <a:rPr lang="zh-TW" altLang="en-US" sz="2400" b="1" dirty="0">
                <a:solidFill>
                  <a:schemeClr val="tx1"/>
                </a:solidFill>
              </a:rPr>
              <a:t>中等以下學校」</a:t>
            </a:r>
            <a:r>
              <a:rPr lang="en-US" altLang="zh-TW" sz="2400" b="1" dirty="0" err="1">
                <a:solidFill>
                  <a:schemeClr val="tx1"/>
                </a:solidFill>
              </a:rPr>
              <a:t>ppt</a:t>
            </a:r>
            <a:r>
              <a:rPr lang="zh-TW" altLang="en-US" sz="2400" b="1" dirty="0">
                <a:solidFill>
                  <a:schemeClr val="tx1"/>
                </a:solidFill>
              </a:rPr>
              <a:t>檔案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）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1" y="2359885"/>
            <a:ext cx="10837785" cy="4336479"/>
          </a:xfrm>
        </p:spPr>
      </p:pic>
    </p:spTree>
    <p:extLst>
      <p:ext uri="{BB962C8B-B14F-4D97-AF65-F5344CB8AC3E}">
        <p14:creationId xmlns:p14="http://schemas.microsoft.com/office/powerpoint/2010/main" val="1493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2"/>
          <p:cNvSpPr>
            <a:spLocks noGrp="1"/>
          </p:cNvSpPr>
          <p:nvPr>
            <p:ph type="title"/>
          </p:nvPr>
        </p:nvSpPr>
        <p:spPr>
          <a:xfrm>
            <a:off x="4057770" y="1793631"/>
            <a:ext cx="8134230" cy="1828800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/>
              <a:t>代理</a:t>
            </a:r>
            <a:r>
              <a:rPr lang="zh-TW" altLang="en-US" sz="5400" b="1" dirty="0"/>
              <a:t>教師敘薪</a:t>
            </a:r>
            <a:r>
              <a:rPr lang="zh-TW" altLang="en-US" sz="5400" b="1" dirty="0" smtClean="0"/>
              <a:t>流程</a:t>
            </a:r>
            <a:endParaRPr lang="zh-TW" altLang="en-US" sz="54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6255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935861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聘期</a:t>
            </a:r>
            <a:r>
              <a:rPr lang="zh-TW" altLang="en-US" b="1" dirty="0" smtClean="0"/>
              <a:t>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2" y="905164"/>
            <a:ext cx="10783134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chemeClr val="tx1"/>
                </a:solidFill>
              </a:rPr>
              <a:t>路徑</a:t>
            </a:r>
            <a:r>
              <a:rPr lang="zh-TW" altLang="en-US" sz="2400" b="1" dirty="0">
                <a:solidFill>
                  <a:schemeClr val="tx1"/>
                </a:solidFill>
              </a:rPr>
              <a:t>：中等以下學校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教師聘期作業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教師聘期狀態</a:t>
            </a: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請參考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的操作手冊</a:t>
            </a:r>
            <a:r>
              <a:rPr lang="zh-TW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TW" sz="2400" b="1" dirty="0">
                <a:solidFill>
                  <a:srgbClr val="FF0000"/>
                </a:solidFill>
              </a:rPr>
              <a:t>4-6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chemeClr val="tx1"/>
                </a:solidFill>
              </a:rPr>
              <a:t>系統右上角「業務指引」</a:t>
            </a:r>
            <a:r>
              <a:rPr lang="en-US" altLang="zh-TW" sz="2400" b="1" dirty="0">
                <a:solidFill>
                  <a:schemeClr val="tx1"/>
                </a:solidFill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</a:rPr>
              <a:t>下載「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教育訓練</a:t>
            </a:r>
            <a:r>
              <a:rPr lang="en-US" altLang="zh-TW" sz="2400" b="1" dirty="0">
                <a:solidFill>
                  <a:schemeClr val="tx1"/>
                </a:solidFill>
              </a:rPr>
              <a:t>_CPAE</a:t>
            </a:r>
            <a:r>
              <a:rPr lang="zh-TW" altLang="en-US" sz="2400" b="1" dirty="0">
                <a:solidFill>
                  <a:schemeClr val="tx1"/>
                </a:solidFill>
              </a:rPr>
              <a:t>中等以下學校」</a:t>
            </a:r>
            <a:r>
              <a:rPr lang="en-US" altLang="zh-TW" sz="2400" b="1" dirty="0" err="1">
                <a:solidFill>
                  <a:schemeClr val="tx1"/>
                </a:solidFill>
              </a:rPr>
              <a:t>ppt</a:t>
            </a:r>
            <a:r>
              <a:rPr lang="zh-TW" altLang="en-US" sz="2400" b="1" dirty="0">
                <a:solidFill>
                  <a:schemeClr val="tx1"/>
                </a:solidFill>
              </a:rPr>
              <a:t>檔案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）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" y="2359885"/>
            <a:ext cx="10919504" cy="4197130"/>
          </a:xfrm>
        </p:spPr>
      </p:pic>
    </p:spTree>
    <p:extLst>
      <p:ext uri="{BB962C8B-B14F-4D97-AF65-F5344CB8AC3E}">
        <p14:creationId xmlns:p14="http://schemas.microsoft.com/office/powerpoint/2010/main" val="11512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1" y="835898"/>
            <a:ext cx="10967647" cy="117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chemeClr val="tx1"/>
                </a:solidFill>
              </a:rPr>
              <a:t>路徑：中等以下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學校→教師</a:t>
            </a:r>
            <a:r>
              <a:rPr lang="zh-TW" altLang="en-US" sz="2400" b="1" dirty="0">
                <a:solidFill>
                  <a:schemeClr val="tx1"/>
                </a:solidFill>
              </a:rPr>
              <a:t>敘薪作業→敘薪案件→教師敘薪請示單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敘薪通知書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資料維護→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新增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99730" y="2201862"/>
            <a:ext cx="11174818" cy="4347794"/>
            <a:chOff x="499730" y="2201862"/>
            <a:chExt cx="11174818" cy="4347794"/>
          </a:xfrm>
        </p:grpSpPr>
        <p:pic>
          <p:nvPicPr>
            <p:cNvPr id="12" name="圖片 11"/>
            <p:cNvPicPr/>
            <p:nvPr/>
          </p:nvPicPr>
          <p:blipFill rotWithShape="1">
            <a:blip r:embed="rId2"/>
            <a:srcRect r="19717" b="45856"/>
            <a:stretch/>
          </p:blipFill>
          <p:spPr bwMode="auto">
            <a:xfrm>
              <a:off x="499730" y="2201862"/>
              <a:ext cx="11174818" cy="43477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2914288" y="3759680"/>
              <a:ext cx="456233" cy="3338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4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12159" t="7122" r="13983" b="25336"/>
          <a:stretch/>
        </p:blipFill>
        <p:spPr bwMode="auto">
          <a:xfrm>
            <a:off x="706901" y="2214529"/>
            <a:ext cx="10882586" cy="430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1840" y="1018688"/>
            <a:ext cx="10967647" cy="1100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點選請示</a:t>
            </a:r>
            <a:r>
              <a:rPr lang="zh-TW" altLang="en-US" sz="2400" b="1" dirty="0">
                <a:solidFill>
                  <a:schemeClr val="tx1"/>
                </a:solidFill>
              </a:rPr>
              <a:t>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稿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：填寫「</a:t>
            </a:r>
            <a:r>
              <a:rPr lang="zh-TW" altLang="en-US" sz="2400" b="1" dirty="0">
                <a:solidFill>
                  <a:schemeClr val="tx1"/>
                </a:solidFill>
              </a:rPr>
              <a:t>文稿說明」、「正本、副本」及「備註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」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 →確認（</a:t>
            </a:r>
            <a:r>
              <a:rPr lang="zh-TW" altLang="en-US" sz="2400" b="1" dirty="0">
                <a:solidFill>
                  <a:srgbClr val="FF0000"/>
                </a:solidFill>
              </a:rPr>
              <a:t>按下確認才會出現「明細」按鈕</a:t>
            </a:r>
            <a:r>
              <a:rPr lang="zh-TW" altLang="en-US" sz="2400" b="1" dirty="0">
                <a:solidFill>
                  <a:schemeClr val="tx1"/>
                </a:solidFill>
              </a:rPr>
              <a:t>）→明細→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新增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0884" y="3770313"/>
            <a:ext cx="977229" cy="333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7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2"/>
          <a:srcRect l="10535" t="15399" r="30548" b="47254"/>
          <a:stretch/>
        </p:blipFill>
        <p:spPr bwMode="auto">
          <a:xfrm>
            <a:off x="377049" y="2110240"/>
            <a:ext cx="7483096" cy="396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1840" y="922995"/>
            <a:ext cx="10967647" cy="1100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rgbClr val="FF0000"/>
                </a:solidFill>
              </a:rPr>
              <a:t>按明細後進入以下畫面</a:t>
            </a:r>
            <a:r>
              <a:rPr lang="zh-TW" altLang="en-US" sz="2400" b="1" dirty="0">
                <a:solidFill>
                  <a:schemeClr val="tx1"/>
                </a:solidFill>
              </a:rPr>
              <a:t>）→新增→點選身分證號旁「</a:t>
            </a:r>
            <a:r>
              <a:rPr lang="en-US" altLang="zh-TW" sz="2400" b="1" dirty="0">
                <a:solidFill>
                  <a:schemeClr val="tx1"/>
                </a:solidFill>
              </a:rPr>
              <a:t>…</a:t>
            </a:r>
            <a:r>
              <a:rPr lang="zh-TW" altLang="en-US" sz="2400" b="1" dirty="0">
                <a:solidFill>
                  <a:schemeClr val="tx1"/>
                </a:solidFill>
              </a:rPr>
              <a:t>」的按鈕，選出欲敘薪之教師姓名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5577" y="3011056"/>
            <a:ext cx="489099" cy="367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9" t="10007" r="5119" b="21890"/>
          <a:stretch/>
        </p:blipFill>
        <p:spPr>
          <a:xfrm>
            <a:off x="6991927" y="2706254"/>
            <a:ext cx="4479636" cy="3870036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5237018" y="3260436"/>
            <a:ext cx="1477818" cy="378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01082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86285" y="643028"/>
            <a:ext cx="11408551" cy="1507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系統自動帶出教師資料，填寫：敘</a:t>
            </a:r>
            <a:r>
              <a:rPr lang="zh-TW" altLang="en-US" sz="2400" b="1" dirty="0">
                <a:solidFill>
                  <a:schemeClr val="tx1"/>
                </a:solidFill>
              </a:rPr>
              <a:t>薪生效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日、</a:t>
            </a:r>
            <a:r>
              <a:rPr lang="zh-TW" altLang="en-US" sz="2400" b="1" dirty="0">
                <a:solidFill>
                  <a:schemeClr val="tx1"/>
                </a:solidFill>
              </a:rPr>
              <a:t>敘薪組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別、薪</a:t>
            </a:r>
            <a:r>
              <a:rPr lang="zh-TW" altLang="en-US" sz="2400" b="1" dirty="0">
                <a:solidFill>
                  <a:schemeClr val="tx1"/>
                </a:solidFill>
              </a:rPr>
              <a:t>級異動原因 </a:t>
            </a:r>
          </a:p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→計算薪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額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本案尚未提敘原支薪額應為</a:t>
            </a:r>
            <a:r>
              <a:rPr lang="en-US" altLang="zh-TW" sz="2400" b="1" dirty="0">
                <a:solidFill>
                  <a:srgbClr val="FF0000"/>
                </a:solidFill>
              </a:rPr>
              <a:t>190</a:t>
            </a:r>
            <a:r>
              <a:rPr lang="zh-TW" altLang="en-US" sz="2400" b="1" dirty="0">
                <a:solidFill>
                  <a:srgbClr val="FF0000"/>
                </a:solidFill>
              </a:rPr>
              <a:t>，依「年資資料」會自動提敘變更擬定薪額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86285" y="2150731"/>
            <a:ext cx="11408551" cy="4536396"/>
            <a:chOff x="490869" y="2335451"/>
            <a:chExt cx="11036112" cy="4061825"/>
          </a:xfrm>
        </p:grpSpPr>
        <p:pic>
          <p:nvPicPr>
            <p:cNvPr id="7" name="圖片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/>
            <a:stretch/>
          </p:blipFill>
          <p:spPr bwMode="auto">
            <a:xfrm>
              <a:off x="490869" y="2335451"/>
              <a:ext cx="11036112" cy="40618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259796" y="4065088"/>
              <a:ext cx="1954459" cy="5253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478340" y="4065087"/>
              <a:ext cx="1972932" cy="5253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656794" y="5837382"/>
              <a:ext cx="625439" cy="2621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181161" y="5338618"/>
            <a:ext cx="693821" cy="314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62457" y="3941875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31395" y="4069959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2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2050" y="4947932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3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2382983" y="5624947"/>
            <a:ext cx="3648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726546" y="5652655"/>
            <a:ext cx="138545" cy="409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340747" y="5786109"/>
            <a:ext cx="46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原</a:t>
            </a:r>
            <a:r>
              <a:rPr lang="en-US" altLang="zh-TW" b="1" dirty="0" smtClean="0">
                <a:solidFill>
                  <a:srgbClr val="FF0000"/>
                </a:solidFill>
              </a:rPr>
              <a:t>190</a:t>
            </a:r>
            <a:r>
              <a:rPr lang="zh-TW" altLang="en-US" b="1" dirty="0" smtClean="0">
                <a:solidFill>
                  <a:srgbClr val="FF0000"/>
                </a:solidFill>
              </a:rPr>
              <a:t>，但依</a:t>
            </a:r>
            <a:r>
              <a:rPr lang="zh-TW" altLang="en-US" b="1" dirty="0">
                <a:solidFill>
                  <a:srgbClr val="FF0000"/>
                </a:solidFill>
              </a:rPr>
              <a:t>「年資資料」會自動提敘變更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94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961132"/>
            <a:ext cx="10967647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年資資料→選取「自表十九經歷」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轉入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/>
          <a:stretch/>
        </p:blipFill>
        <p:spPr bwMode="auto">
          <a:xfrm>
            <a:off x="558770" y="1666620"/>
            <a:ext cx="10709594" cy="480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矩形 10"/>
          <p:cNvSpPr/>
          <p:nvPr/>
        </p:nvSpPr>
        <p:spPr>
          <a:xfrm>
            <a:off x="5590294" y="5840144"/>
            <a:ext cx="646546" cy="292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6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016550"/>
            <a:ext cx="10967647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自表十九經歷轉入→選取可採計之教師的年資→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執行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0802"/>
          <a:stretch/>
        </p:blipFill>
        <p:spPr bwMode="auto">
          <a:xfrm>
            <a:off x="432466" y="1893456"/>
            <a:ext cx="11260770" cy="4535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4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271090"/>
            <a:ext cx="11260770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執行→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年資採計畫面如下，核對各該年資採計年月是否正確</a:t>
            </a:r>
            <a:r>
              <a:rPr lang="en-US" altLang="zh-TW" sz="2400" b="1" dirty="0">
                <a:solidFill>
                  <a:schemeClr val="tx1"/>
                </a:solidFill>
              </a:rPr>
              <a:t>)→</a:t>
            </a:r>
            <a:r>
              <a:rPr lang="zh-TW" altLang="en-US" sz="2400" b="1" dirty="0">
                <a:solidFill>
                  <a:schemeClr val="tx1"/>
                </a:solidFill>
              </a:rPr>
              <a:t>總年資→可從</a:t>
            </a:r>
            <a:r>
              <a:rPr lang="en-US" altLang="zh-TW" sz="2400" b="1" dirty="0">
                <a:solidFill>
                  <a:schemeClr val="tx1"/>
                </a:solidFill>
              </a:rPr>
              <a:t>190</a:t>
            </a:r>
            <a:r>
              <a:rPr lang="zh-TW" altLang="en-US" sz="2400" b="1" dirty="0">
                <a:solidFill>
                  <a:schemeClr val="tx1"/>
                </a:solidFill>
              </a:rPr>
              <a:t>薪點提敘</a:t>
            </a:r>
            <a:r>
              <a:rPr lang="en-US" altLang="zh-TW" sz="2400" b="1" dirty="0">
                <a:solidFill>
                  <a:schemeClr val="tx1"/>
                </a:solidFill>
              </a:rPr>
              <a:t>7</a:t>
            </a:r>
            <a:r>
              <a:rPr lang="zh-TW" altLang="en-US" sz="2400" b="1" dirty="0">
                <a:solidFill>
                  <a:schemeClr val="tx1"/>
                </a:solidFill>
              </a:rPr>
              <a:t>級至</a:t>
            </a:r>
            <a:r>
              <a:rPr lang="en-US" altLang="zh-TW" sz="2400" b="1" dirty="0">
                <a:solidFill>
                  <a:schemeClr val="tx1"/>
                </a:solidFill>
              </a:rPr>
              <a:t>275</a:t>
            </a:r>
            <a:r>
              <a:rPr lang="zh-TW" altLang="en-US" sz="2400" b="1" dirty="0">
                <a:solidFill>
                  <a:schemeClr val="tx1"/>
                </a:solidFill>
              </a:rPr>
              <a:t>薪點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，系統未建置的年資也可以從這邊新增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5201"/>
          <a:stretch/>
        </p:blipFill>
        <p:spPr bwMode="auto">
          <a:xfrm>
            <a:off x="535708" y="1976578"/>
            <a:ext cx="10686473" cy="4036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2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271090"/>
            <a:ext cx="11260770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確認→會跳回以下畫面之後→請按「回上頁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2400" b="1" dirty="0">
                <a:solidFill>
                  <a:schemeClr val="tx1"/>
                </a:solidFill>
              </a:rPr>
              <a:t>→按「列印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」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32466" y="2138754"/>
            <a:ext cx="11417787" cy="4474482"/>
            <a:chOff x="423231" y="2064863"/>
            <a:chExt cx="11417787" cy="4474482"/>
          </a:xfrm>
        </p:grpSpPr>
        <p:pic>
          <p:nvPicPr>
            <p:cNvPr id="5" name="圖片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8" t="471" b="45202"/>
            <a:stretch/>
          </p:blipFill>
          <p:spPr bwMode="auto">
            <a:xfrm>
              <a:off x="423231" y="2064863"/>
              <a:ext cx="10789716" cy="22156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圖片 6"/>
            <p:cNvPicPr/>
            <p:nvPr/>
          </p:nvPicPr>
          <p:blipFill rotWithShape="1">
            <a:blip r:embed="rId3"/>
            <a:srcRect t="6542" r="14795" b="12616"/>
            <a:stretch/>
          </p:blipFill>
          <p:spPr>
            <a:xfrm>
              <a:off x="5070763" y="2964873"/>
              <a:ext cx="6770255" cy="357447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32466" y="2576945"/>
              <a:ext cx="472698" cy="314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456720" y="3394365"/>
              <a:ext cx="366480" cy="2447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3962399" y="5172364"/>
              <a:ext cx="1025237" cy="923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980871" y="4442691"/>
              <a:ext cx="0" cy="7389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46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030945"/>
            <a:ext cx="11260770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報表種類請選擇「請示單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教育部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」→選取教師→列印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45084" y="1856510"/>
            <a:ext cx="11187891" cy="4359564"/>
            <a:chOff x="245084" y="1856510"/>
            <a:chExt cx="11187891" cy="4359564"/>
          </a:xfrm>
        </p:grpSpPr>
        <p:grpSp>
          <p:nvGrpSpPr>
            <p:cNvPr id="4" name="群組 3"/>
            <p:cNvGrpSpPr/>
            <p:nvPr/>
          </p:nvGrpSpPr>
          <p:grpSpPr>
            <a:xfrm>
              <a:off x="432466" y="1856510"/>
              <a:ext cx="11000509" cy="4359564"/>
              <a:chOff x="432466" y="1856510"/>
              <a:chExt cx="11000509" cy="4359564"/>
            </a:xfrm>
          </p:grpSpPr>
          <p:pic>
            <p:nvPicPr>
              <p:cNvPr id="11" name="圖片 10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69" b="14474"/>
              <a:stretch/>
            </p:blipFill>
            <p:spPr bwMode="auto">
              <a:xfrm>
                <a:off x="432466" y="1856510"/>
                <a:ext cx="11000509" cy="435956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矩形 13"/>
              <p:cNvSpPr/>
              <p:nvPr/>
            </p:nvSpPr>
            <p:spPr>
              <a:xfrm>
                <a:off x="3199649" y="3648367"/>
                <a:ext cx="929005" cy="28632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 flipH="1">
              <a:off x="517235" y="5800436"/>
              <a:ext cx="314037" cy="2770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648690" y="2387599"/>
              <a:ext cx="314037" cy="2770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128654" y="33343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rPr>
                <a:t>1</a:t>
              </a:r>
              <a:endParaRPr lang="zh-TW" altLang="en-US" sz="24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45084" y="5200225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rPr>
                <a:t>2 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rPr>
                <a:t>打勾</a:t>
              </a:r>
              <a:endParaRPr lang="zh-TW" altLang="en-US" sz="24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319754" y="243385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rPr>
                <a:t>3</a:t>
              </a:r>
              <a:endParaRPr lang="zh-TW" altLang="en-US" sz="24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015839" y="1839525"/>
            <a:ext cx="665560" cy="3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代理教師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32806" y="1830740"/>
            <a:ext cx="11828456" cy="3139260"/>
            <a:chOff x="232806" y="1830740"/>
            <a:chExt cx="11828456" cy="3139260"/>
          </a:xfrm>
        </p:grpSpPr>
        <p:sp>
          <p:nvSpPr>
            <p:cNvPr id="7" name="文字方塊 6"/>
            <p:cNvSpPr txBox="1"/>
            <p:nvPr/>
          </p:nvSpPr>
          <p:spPr>
            <a:xfrm>
              <a:off x="232806" y="1838000"/>
              <a:ext cx="516287" cy="3132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辦理教師甄選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hlinkClick r:id="rId3" action="ppaction://hlinkfile"/>
            </p:cNvPr>
            <p:cNvSpPr txBox="1"/>
            <p:nvPr/>
          </p:nvSpPr>
          <p:spPr>
            <a:xfrm>
              <a:off x="2025295" y="1830740"/>
              <a:ext cx="6920098" cy="3093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altLang="zh-TW" sz="1500" b="1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WebHR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系統線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維護聘期（以下稱系統）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系統登錄敘薪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製發敘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薪通知書：到職日起</a:t>
              </a:r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日內，依學歷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敘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薪，核發通知書並副知縣府</a:t>
              </a:r>
              <a:endPara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依通知書發文日期及文號，至系統核定該筆敘薪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※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備註：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核發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敘薪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通知書時，正本請當事人簽收，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並副知本府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備查</a:t>
              </a:r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為減少各校補發作業，應提醒當事人妥慎保存</a:t>
              </a:r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通知書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副本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送府備查，檢送附件如下供參：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       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自主檢核表</a:t>
              </a:r>
              <a:endPara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       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處核備函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多校統一核備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時，清冊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請一併檢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附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0000"/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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教師證書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無則免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b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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最高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學歷畢業證書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國外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學歷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：參閱</a:t>
              </a:r>
              <a:r>
                <a:rPr lang="en-US" altLang="zh-TW" sz="1500" b="1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ppt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p5-6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「國外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學歷之採計</a:t>
              </a:r>
              <a:r>
                <a:rPr lang="zh-TW" altLang="en-US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規定」</a:t>
              </a:r>
              <a:r>
                <a:rPr lang="en-US" altLang="zh-TW" sz="15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321340" y="2343167"/>
              <a:ext cx="1182635" cy="20313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紙本</a:t>
              </a:r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各校敘薪通知書副本</a:t>
              </a:r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及資料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核備</a:t>
              </a:r>
              <a:endPara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873262" y="2481666"/>
              <a:ext cx="1188000" cy="1754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核備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，各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校檢視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該筆敘薪是否呈現「已更新敘薪檔」</a:t>
              </a:r>
              <a:endParaRPr lang="zh-TW" altLang="en-US" dirty="0"/>
            </a:p>
          </p:txBody>
        </p:sp>
        <p:sp>
          <p:nvSpPr>
            <p:cNvPr id="21" name="燕尾形向右箭號 20"/>
            <p:cNvSpPr/>
            <p:nvPr/>
          </p:nvSpPr>
          <p:spPr>
            <a:xfrm>
              <a:off x="697206" y="3265057"/>
              <a:ext cx="282492" cy="290034"/>
            </a:xfrm>
            <a:prstGeom prst="notchedRightArrow">
              <a:avLst>
                <a:gd name="adj1" fmla="val 50000"/>
                <a:gd name="adj2" fmla="val 4519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燕尾形向右箭號 21"/>
            <p:cNvSpPr/>
            <p:nvPr/>
          </p:nvSpPr>
          <p:spPr>
            <a:xfrm>
              <a:off x="1670943" y="3264508"/>
              <a:ext cx="323323" cy="278986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燕尾形向右箭號 22"/>
            <p:cNvSpPr/>
            <p:nvPr/>
          </p:nvSpPr>
          <p:spPr>
            <a:xfrm>
              <a:off x="8978274" y="3241320"/>
              <a:ext cx="307570" cy="342625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燕尾形向右箭號 23"/>
            <p:cNvSpPr/>
            <p:nvPr/>
          </p:nvSpPr>
          <p:spPr>
            <a:xfrm>
              <a:off x="10521980" y="3241301"/>
              <a:ext cx="262721" cy="345269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五邊形 27"/>
          <p:cNvSpPr/>
          <p:nvPr/>
        </p:nvSpPr>
        <p:spPr>
          <a:xfrm>
            <a:off x="1022274" y="5255521"/>
            <a:ext cx="7956000" cy="290541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學校人事人員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五邊形 28"/>
          <p:cNvSpPr/>
          <p:nvPr/>
        </p:nvSpPr>
        <p:spPr>
          <a:xfrm>
            <a:off x="9321340" y="5256524"/>
            <a:ext cx="1332000" cy="2916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五邊形 29"/>
          <p:cNvSpPr/>
          <p:nvPr/>
        </p:nvSpPr>
        <p:spPr>
          <a:xfrm>
            <a:off x="10937595" y="5266627"/>
            <a:ext cx="1059335" cy="29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490949" y="5735758"/>
            <a:ext cx="10912039" cy="289992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◎未授權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zh-TW" altLang="en-US" sz="20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：代理教師於代理期間取得較高學歷之改敘，仍由本府敘定薪級，未授權學校辦理。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37" y="0"/>
            <a:ext cx="603926" cy="6945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6899" y="241469"/>
            <a:ext cx="5370757" cy="45133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代理教師敘薪流程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38452" y="869523"/>
            <a:ext cx="1082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一、適用對象：經公開甄選合格進用，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代理期間在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個月以上之代理教師。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二、辦理權責：授權學校核定並副知縣政府。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59302" y="1030945"/>
            <a:ext cx="8332843" cy="594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產製敘薪請示單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稿</a:t>
            </a:r>
            <a:r>
              <a:rPr lang="en-US" altLang="zh-TW" sz="2400" b="1" dirty="0">
                <a:solidFill>
                  <a:schemeClr val="tx1"/>
                </a:solidFill>
              </a:rPr>
              <a:t>) </a:t>
            </a:r>
            <a:r>
              <a:rPr lang="en-US" altLang="zh-TW" sz="2400" b="1" dirty="0">
                <a:solidFill>
                  <a:srgbClr val="FF0000"/>
                </a:solidFill>
              </a:rPr>
              <a:t>→</a:t>
            </a:r>
            <a:r>
              <a:rPr lang="zh-TW" altLang="en-US" sz="2400" b="1" dirty="0">
                <a:solidFill>
                  <a:srgbClr val="FF0000"/>
                </a:solidFill>
              </a:rPr>
              <a:t>校內簽核 →簽核完成後回系統作業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61" y="1625678"/>
            <a:ext cx="6017563" cy="50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95927" y="1030945"/>
            <a:ext cx="10381673" cy="594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校內簽核完成</a:t>
            </a:r>
            <a:r>
              <a:rPr lang="en-US" altLang="zh-TW" sz="2400" b="1" dirty="0">
                <a:solidFill>
                  <a:schemeClr val="tx1"/>
                </a:solidFill>
              </a:rPr>
              <a:t>)→</a:t>
            </a:r>
            <a:r>
              <a:rPr lang="zh-TW" altLang="en-US" sz="2400" b="1" dirty="0">
                <a:solidFill>
                  <a:schemeClr val="tx1"/>
                </a:solidFill>
              </a:rPr>
              <a:t>系統找出該名教師資料→按「轉請示單」→回上頁→報送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055" y="1764146"/>
            <a:ext cx="8848435" cy="486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348177" y="2222991"/>
            <a:ext cx="565567" cy="427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0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973" y="2113640"/>
            <a:ext cx="10395700" cy="43333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80291" y="1455811"/>
            <a:ext cx="11323782" cy="594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登打發文日期及文號，請依據公文的日期、文號</a:t>
            </a:r>
            <a:r>
              <a:rPr lang="en-US" altLang="zh-TW" sz="2400" b="1" dirty="0">
                <a:solidFill>
                  <a:schemeClr val="tx1"/>
                </a:solidFill>
              </a:rPr>
              <a:t>) →</a:t>
            </a:r>
            <a:r>
              <a:rPr lang="zh-TW" altLang="en-US" sz="2400" b="1" dirty="0">
                <a:solidFill>
                  <a:schemeClr val="tx1"/>
                </a:solidFill>
              </a:rPr>
              <a:t>按「轉請示單」→會出現訊息：請示單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稿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轉請示單成功→回上頁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31305" y="4347354"/>
            <a:ext cx="2200404" cy="751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631709" y="4077279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84232" y="2631009"/>
            <a:ext cx="494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2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66451" y="3108063"/>
            <a:ext cx="494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3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1819" y="1161700"/>
            <a:ext cx="11323782" cy="594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選取「報送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2400" b="1" dirty="0">
                <a:solidFill>
                  <a:schemeClr val="tx1"/>
                </a:solidFill>
              </a:rPr>
              <a:t> 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上層</a:t>
            </a:r>
            <a:r>
              <a:rPr lang="zh-TW" altLang="en-US" sz="2400" b="1" dirty="0">
                <a:solidFill>
                  <a:schemeClr val="tx1"/>
                </a:solidFill>
              </a:rPr>
              <a:t>機關選擇「花蓮縣政府」→報送→完成</a:t>
            </a:r>
            <a:r>
              <a:rPr lang="en-US" altLang="zh-TW" sz="2400" b="1" dirty="0">
                <a:solidFill>
                  <a:schemeClr val="tx1"/>
                </a:solidFill>
              </a:rPr>
              <a:t>!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61819" y="1756433"/>
            <a:ext cx="7259782" cy="4152619"/>
            <a:chOff x="461819" y="1756433"/>
            <a:chExt cx="7259782" cy="4152619"/>
          </a:xfrm>
        </p:grpSpPr>
        <p:pic>
          <p:nvPicPr>
            <p:cNvPr id="11" name="圖片 10"/>
            <p:cNvPicPr/>
            <p:nvPr/>
          </p:nvPicPr>
          <p:blipFill rotWithShape="1">
            <a:blip r:embed="rId2"/>
            <a:srcRect l="1548" r="4881" b="12631"/>
            <a:stretch/>
          </p:blipFill>
          <p:spPr>
            <a:xfrm>
              <a:off x="461819" y="1756433"/>
              <a:ext cx="7259782" cy="4152619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3341415" y="2199577"/>
              <a:ext cx="334658" cy="3909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676073" y="1955194"/>
              <a:ext cx="4187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rgbClr val="FF0000"/>
                  </a:solidFill>
                </a:rPr>
                <a:t>1</a:t>
              </a:r>
              <a:endParaRPr lang="zh-TW" altLang="en-US" sz="2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375564" y="2789104"/>
            <a:ext cx="6410037" cy="3620932"/>
            <a:chOff x="5375564" y="2789104"/>
            <a:chExt cx="6410037" cy="3620932"/>
          </a:xfrm>
        </p:grpSpPr>
        <p:grpSp>
          <p:nvGrpSpPr>
            <p:cNvPr id="5" name="群組 4"/>
            <p:cNvGrpSpPr/>
            <p:nvPr/>
          </p:nvGrpSpPr>
          <p:grpSpPr>
            <a:xfrm>
              <a:off x="5375564" y="3472873"/>
              <a:ext cx="6410037" cy="2937163"/>
              <a:chOff x="5375564" y="3472873"/>
              <a:chExt cx="6410037" cy="2937163"/>
            </a:xfrm>
          </p:grpSpPr>
          <p:pic>
            <p:nvPicPr>
              <p:cNvPr id="12" name="圖片 11"/>
              <p:cNvPicPr/>
              <p:nvPr/>
            </p:nvPicPr>
            <p:blipFill rotWithShape="1">
              <a:blip r:embed="rId3"/>
              <a:srcRect l="2108" r="21015" b="34644"/>
              <a:stretch/>
            </p:blipFill>
            <p:spPr>
              <a:xfrm>
                <a:off x="5375564" y="3472873"/>
                <a:ext cx="6410037" cy="2937163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8580581" y="5670525"/>
                <a:ext cx="150552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zh-TW" altLang="en-US" sz="2500" b="1" dirty="0" smtClean="0">
                    <a:solidFill>
                      <a:srgbClr val="FF0000"/>
                    </a:solidFill>
                  </a:rPr>
                  <a:t>選縣府</a:t>
                </a:r>
                <a:endParaRPr lang="zh-TW" altLang="en-US" sz="25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86942" y="5381957"/>
                <a:ext cx="4306293" cy="29840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7390010" y="4072882"/>
                <a:ext cx="41870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500" b="1" dirty="0" smtClean="0">
                    <a:solidFill>
                      <a:srgbClr val="FF0000"/>
                    </a:solidFill>
                  </a:rPr>
                  <a:t>3</a:t>
                </a:r>
                <a:endParaRPr lang="zh-TW" altLang="en-US" sz="25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142178" y="4036514"/>
                <a:ext cx="334658" cy="3909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cxnSp>
          <p:nvCxnSpPr>
            <p:cNvPr id="16" name="直線單箭頭接點 15"/>
            <p:cNvCxnSpPr/>
            <p:nvPr/>
          </p:nvCxnSpPr>
          <p:spPr>
            <a:xfrm>
              <a:off x="8811491" y="2789104"/>
              <a:ext cx="9236" cy="6560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7952509" y="2789382"/>
              <a:ext cx="877454" cy="89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5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0110" y="1948873"/>
            <a:ext cx="9411854" cy="1671780"/>
          </a:xfrm>
        </p:spPr>
        <p:txBody>
          <a:bodyPr>
            <a:noAutofit/>
          </a:bodyPr>
          <a:lstStyle/>
          <a:p>
            <a:pPr algn="ctr"/>
            <a:r>
              <a:rPr lang="zh-TW" altLang="zh-TW" sz="5100" b="1" dirty="0"/>
              <a:t>敘薪系統</a:t>
            </a:r>
            <a:r>
              <a:rPr lang="zh-TW" altLang="zh-TW" sz="5100" b="1" dirty="0" smtClean="0"/>
              <a:t>操作</a:t>
            </a:r>
            <a:r>
              <a:rPr lang="en-US" altLang="zh-TW" sz="5100" b="1" dirty="0" smtClean="0"/>
              <a:t>—</a:t>
            </a:r>
            <a:r>
              <a:rPr lang="zh-TW" altLang="en-US" sz="5100" b="1" dirty="0" smtClean="0">
                <a:solidFill>
                  <a:srgbClr val="FF0000"/>
                </a:solidFill>
              </a:rPr>
              <a:t>代理</a:t>
            </a:r>
            <a:r>
              <a:rPr lang="zh-TW" altLang="en-US" sz="5100" b="1" dirty="0" smtClean="0"/>
              <a:t>教師</a:t>
            </a:r>
            <a:r>
              <a:rPr lang="en-US" altLang="zh-TW" sz="5100" b="1" dirty="0" smtClean="0"/>
              <a:t/>
            </a:r>
            <a:br>
              <a:rPr lang="en-US" altLang="zh-TW" sz="5100" b="1" dirty="0" smtClean="0"/>
            </a:br>
            <a:r>
              <a:rPr lang="zh-TW" altLang="en-US" sz="5100" b="1" dirty="0" smtClean="0"/>
              <a:t>（自行核定</a:t>
            </a:r>
            <a:r>
              <a:rPr lang="zh-TW" altLang="en-US" sz="5100" b="1" dirty="0"/>
              <a:t>：紙本</a:t>
            </a:r>
            <a:r>
              <a:rPr lang="en-US" altLang="zh-TW" sz="5100" b="1" dirty="0"/>
              <a:t>+</a:t>
            </a:r>
            <a:r>
              <a:rPr lang="zh-TW" altLang="en-US" sz="5100" b="1" dirty="0"/>
              <a:t>系統）</a:t>
            </a:r>
            <a:endParaRPr lang="zh-TW" altLang="en-US" sz="5100" dirty="0"/>
          </a:p>
        </p:txBody>
      </p:sp>
    </p:spTree>
    <p:extLst>
      <p:ext uri="{BB962C8B-B14F-4D97-AF65-F5344CB8AC3E}">
        <p14:creationId xmlns:p14="http://schemas.microsoft.com/office/powerpoint/2010/main" val="17813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935861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聘期</a:t>
            </a:r>
            <a:r>
              <a:rPr lang="zh-TW" altLang="en-US" b="1" dirty="0" smtClean="0"/>
              <a:t>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1" y="905164"/>
            <a:ext cx="11411207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2400" b="1" dirty="0">
                <a:solidFill>
                  <a:schemeClr val="tx1"/>
                </a:solidFill>
              </a:rPr>
              <a:t>※</a:t>
            </a:r>
            <a:r>
              <a:rPr lang="zh-TW" altLang="en-US" sz="2400" b="1" dirty="0">
                <a:solidFill>
                  <a:schemeClr val="tx1"/>
                </a:solidFill>
              </a:rPr>
              <a:t>請先操作維護「教師聘期作業」再執行敘薪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作業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路徑：中等以下學校 →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教師聘期作業 →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教師聘期狀態</a:t>
            </a: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請參考</a:t>
            </a:r>
            <a:r>
              <a:rPr lang="en-US" altLang="zh-TW" sz="2400" b="1" dirty="0" err="1" smtClean="0">
                <a:solidFill>
                  <a:schemeClr val="tx1"/>
                </a:solidFill>
              </a:rPr>
              <a:t>WebHR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的操作手冊第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4-6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頁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" y="2359885"/>
            <a:ext cx="10847790" cy="4216406"/>
          </a:xfrm>
        </p:spPr>
      </p:pic>
    </p:spTree>
    <p:extLst>
      <p:ext uri="{BB962C8B-B14F-4D97-AF65-F5344CB8AC3E}">
        <p14:creationId xmlns:p14="http://schemas.microsoft.com/office/powerpoint/2010/main" val="29902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935861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正式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聘期</a:t>
            </a:r>
            <a:r>
              <a:rPr lang="zh-TW" altLang="en-US" b="1" dirty="0" smtClean="0"/>
              <a:t>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2" y="905164"/>
            <a:ext cx="10783134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chemeClr val="tx1"/>
                </a:solidFill>
              </a:rPr>
              <a:t>路徑</a:t>
            </a:r>
            <a:r>
              <a:rPr lang="zh-TW" altLang="en-US" sz="2400" b="1" dirty="0">
                <a:solidFill>
                  <a:schemeClr val="tx1"/>
                </a:solidFill>
              </a:rPr>
              <a:t>：中等以下學校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教師聘期作業 →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教師聘期狀態</a:t>
            </a: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請參考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的操作手冊</a:t>
            </a:r>
            <a:r>
              <a:rPr lang="zh-TW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TW" sz="2400" b="1" dirty="0">
                <a:solidFill>
                  <a:srgbClr val="FF0000"/>
                </a:solidFill>
              </a:rPr>
              <a:t>4-6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chemeClr val="tx1"/>
                </a:solidFill>
              </a:rPr>
              <a:t>系統右上角「業務指引」</a:t>
            </a:r>
            <a:r>
              <a:rPr lang="en-US" altLang="zh-TW" sz="2400" b="1" dirty="0">
                <a:solidFill>
                  <a:schemeClr val="tx1"/>
                </a:solidFill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</a:rPr>
              <a:t>下載「</a:t>
            </a:r>
            <a:r>
              <a:rPr lang="en-US" altLang="zh-TW" sz="2400" b="1" dirty="0" err="1">
                <a:solidFill>
                  <a:schemeClr val="tx1"/>
                </a:solidFill>
              </a:rPr>
              <a:t>WebHR</a:t>
            </a:r>
            <a:r>
              <a:rPr lang="zh-TW" altLang="en-US" sz="2400" b="1" dirty="0">
                <a:solidFill>
                  <a:schemeClr val="tx1"/>
                </a:solidFill>
              </a:rPr>
              <a:t>教育訓練</a:t>
            </a:r>
            <a:r>
              <a:rPr lang="en-US" altLang="zh-TW" sz="2400" b="1" dirty="0">
                <a:solidFill>
                  <a:schemeClr val="tx1"/>
                </a:solidFill>
              </a:rPr>
              <a:t>_CPAE</a:t>
            </a:r>
            <a:r>
              <a:rPr lang="zh-TW" altLang="en-US" sz="2400" b="1" dirty="0">
                <a:solidFill>
                  <a:schemeClr val="tx1"/>
                </a:solidFill>
              </a:rPr>
              <a:t>中等以下學校」</a:t>
            </a:r>
            <a:r>
              <a:rPr lang="en-US" altLang="zh-TW" sz="2400" b="1" dirty="0" err="1">
                <a:solidFill>
                  <a:schemeClr val="tx1"/>
                </a:solidFill>
              </a:rPr>
              <a:t>ppt</a:t>
            </a:r>
            <a:r>
              <a:rPr lang="zh-TW" altLang="en-US" sz="2400" b="1" dirty="0">
                <a:solidFill>
                  <a:schemeClr val="tx1"/>
                </a:solidFill>
              </a:rPr>
              <a:t>檔案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）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" y="2359885"/>
            <a:ext cx="10919504" cy="4197130"/>
          </a:xfrm>
        </p:spPr>
      </p:pic>
    </p:spTree>
    <p:extLst>
      <p:ext uri="{BB962C8B-B14F-4D97-AF65-F5344CB8AC3E}">
        <p14:creationId xmlns:p14="http://schemas.microsoft.com/office/powerpoint/2010/main" val="17384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t="7601" r="17529" b="34115"/>
          <a:stretch/>
        </p:blipFill>
        <p:spPr bwMode="auto">
          <a:xfrm>
            <a:off x="577856" y="2190307"/>
            <a:ext cx="11096692" cy="4338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6901" y="835898"/>
            <a:ext cx="10967647" cy="117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chemeClr val="tx1"/>
                </a:solidFill>
              </a:rPr>
              <a:t>路徑：中等以下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學校→教師</a:t>
            </a:r>
            <a:r>
              <a:rPr lang="zh-TW" altLang="en-US" sz="2400" b="1" dirty="0">
                <a:solidFill>
                  <a:schemeClr val="tx1"/>
                </a:solidFill>
              </a:rPr>
              <a:t>敘薪作業→敘薪案件→教師敘薪請示單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敘薪通知書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資料維護→新增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74046" y="3583172"/>
            <a:ext cx="456233" cy="414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9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1840" y="1698095"/>
            <a:ext cx="10967647" cy="48121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1840" y="1018688"/>
            <a:ext cx="10967647" cy="745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選擇敘薪通知書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稿</a:t>
            </a:r>
            <a:r>
              <a:rPr lang="en-US" altLang="zh-TW" sz="2400" b="1" dirty="0">
                <a:solidFill>
                  <a:schemeClr val="tx1"/>
                </a:solidFill>
              </a:rPr>
              <a:t>)→</a:t>
            </a:r>
            <a:r>
              <a:rPr lang="zh-TW" altLang="en-US" sz="2400" b="1" dirty="0">
                <a:solidFill>
                  <a:schemeClr val="tx1"/>
                </a:solidFill>
              </a:rPr>
              <a:t>確認（</a:t>
            </a:r>
            <a:r>
              <a:rPr lang="zh-TW" altLang="en-US" sz="2400" b="1" dirty="0">
                <a:solidFill>
                  <a:srgbClr val="FF0000"/>
                </a:solidFill>
              </a:rPr>
              <a:t>按下確認才會出現「明細」按鈕</a:t>
            </a:r>
            <a:r>
              <a:rPr lang="zh-TW" altLang="en-US" sz="2400" b="1" dirty="0">
                <a:solidFill>
                  <a:schemeClr val="tx1"/>
                </a:solidFill>
              </a:rPr>
              <a:t>）→明細→新增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0672" y="3077586"/>
            <a:ext cx="1044346" cy="39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05436" y="2223222"/>
            <a:ext cx="467073" cy="39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745018" y="2798175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72509" y="1984695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2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2"/>
          <a:srcRect l="10535" t="15399" r="30548" b="47254"/>
          <a:stretch/>
        </p:blipFill>
        <p:spPr bwMode="auto">
          <a:xfrm>
            <a:off x="377049" y="2110240"/>
            <a:ext cx="7483096" cy="396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/>
              <a:t>教師敘薪作業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1840" y="922995"/>
            <a:ext cx="10967647" cy="1100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rgbClr val="FF0000"/>
                </a:solidFill>
              </a:rPr>
              <a:t>按明細後進入以下畫面</a:t>
            </a:r>
            <a:r>
              <a:rPr lang="zh-TW" altLang="en-US" sz="2400" b="1" dirty="0">
                <a:solidFill>
                  <a:schemeClr val="tx1"/>
                </a:solidFill>
              </a:rPr>
              <a:t>）→新增→點選身分證號旁「</a:t>
            </a:r>
            <a:r>
              <a:rPr lang="en-US" altLang="zh-TW" sz="2400" b="1" dirty="0">
                <a:solidFill>
                  <a:schemeClr val="tx1"/>
                </a:solidFill>
              </a:rPr>
              <a:t>…</a:t>
            </a:r>
            <a:r>
              <a:rPr lang="zh-TW" altLang="en-US" sz="2400" b="1" dirty="0">
                <a:solidFill>
                  <a:schemeClr val="tx1"/>
                </a:solidFill>
              </a:rPr>
              <a:t>」的按鈕，選出欲敘薪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之代理教師</a:t>
            </a:r>
            <a:r>
              <a:rPr lang="zh-TW" altLang="en-US" sz="2400" b="1" dirty="0">
                <a:solidFill>
                  <a:schemeClr val="tx1"/>
                </a:solidFill>
              </a:rPr>
              <a:t>姓名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5577" y="3011056"/>
            <a:ext cx="489099" cy="367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9" t="10007" r="5119" b="21890"/>
          <a:stretch/>
        </p:blipFill>
        <p:spPr>
          <a:xfrm>
            <a:off x="6991927" y="2706254"/>
            <a:ext cx="4479636" cy="3870036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5107709" y="3378894"/>
            <a:ext cx="1681018" cy="343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98489" y="450980"/>
            <a:ext cx="3098556" cy="943154"/>
          </a:xfrm>
        </p:spPr>
        <p:txBody>
          <a:bodyPr rtlCol="0">
            <a:noAutofit/>
          </a:bodyPr>
          <a:lstStyle/>
          <a:p>
            <a:pPr algn="ctr"/>
            <a:r>
              <a:rPr lang="zh-TW" altLang="zh-TW" b="1" dirty="0" smtClean="0"/>
              <a:t>代理</a:t>
            </a:r>
            <a:r>
              <a:rPr lang="zh-TW" altLang="zh-TW" b="1" dirty="0"/>
              <a:t>教師敘</a:t>
            </a:r>
            <a:r>
              <a:rPr lang="zh-TW" altLang="zh-TW" b="1" dirty="0" smtClean="0"/>
              <a:t>薪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起敘薪級</a:t>
            </a:r>
            <a:endParaRPr lang="zh-TW" altLang="en-US" b="1" dirty="0">
              <a:latin typeface="Salesforce Sans"/>
              <a:sym typeface="Salesforce San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84687"/>
              </p:ext>
            </p:extLst>
          </p:nvPr>
        </p:nvGraphicFramePr>
        <p:xfrm>
          <a:off x="729673" y="1562101"/>
          <a:ext cx="10667999" cy="50863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24543">
                  <a:extLst>
                    <a:ext uri="{9D8B030D-6E8A-4147-A177-3AD203B41FA5}">
                      <a16:colId xmlns:a16="http://schemas.microsoft.com/office/drawing/2014/main" val="1869142559"/>
                    </a:ext>
                  </a:extLst>
                </a:gridCol>
                <a:gridCol w="1492310">
                  <a:extLst>
                    <a:ext uri="{9D8B030D-6E8A-4147-A177-3AD203B41FA5}">
                      <a16:colId xmlns:a16="http://schemas.microsoft.com/office/drawing/2014/main" val="4111586827"/>
                    </a:ext>
                  </a:extLst>
                </a:gridCol>
                <a:gridCol w="1351146">
                  <a:extLst>
                    <a:ext uri="{9D8B030D-6E8A-4147-A177-3AD203B41FA5}">
                      <a16:colId xmlns:a16="http://schemas.microsoft.com/office/drawing/2014/main" val="4108121941"/>
                    </a:ext>
                  </a:extLst>
                </a:gridCol>
              </a:tblGrid>
              <a:tr h="52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學歷資格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薪級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薪點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727108"/>
                  </a:ext>
                </a:extLst>
              </a:tr>
              <a:tr h="798182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具大學校院或教育部認可之國外大學校院研究所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博士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學位者。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641280"/>
                  </a:ext>
                </a:extLst>
              </a:tr>
              <a:tr h="798182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具大學校院或教育部認可之國外大學校院研究所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碩士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學位者。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245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008663"/>
                  </a:ext>
                </a:extLst>
              </a:tr>
              <a:tr h="5226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具大學校院或教育部認可之國外大學校院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學士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學位者。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190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959805"/>
                  </a:ext>
                </a:extLst>
              </a:tr>
              <a:tr h="5226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高級中等學校畢業後於修業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專科學校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畢業者。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623358"/>
                  </a:ext>
                </a:extLst>
              </a:tr>
              <a:tr h="1073722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高級中等學校畢業後於修業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專科學校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畢業，或國民中學（初中）畢業後於修業五年之專科學校畢業者。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098721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高級中等以下學校畢業者。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633623"/>
                  </a:ext>
                </a:extLst>
              </a:tr>
              <a:tr h="52903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備註：代理教師未具所代理階段、科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別合格教師資格者，其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學術研究費按八成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之給。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855090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703782" y="64904"/>
            <a:ext cx="8320648" cy="1477328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敘薪法規依據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縣立高級中等以下學校兼任代課及代理教師聘任補充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 第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點第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代理教師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比照教師待遇條例附表二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高級中等以下學校教師薪級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起敘基準表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依學歷敘薪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未具備該代理教育階段類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別之合格證書者，其學術研究費按八成支給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7737597" y="1390650"/>
            <a:ext cx="544758" cy="385137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>
            <a:hlinkClick r:id="rId3" action="ppaction://hlinksldjump"/>
          </p:cNvPr>
          <p:cNvSpPr/>
          <p:nvPr/>
        </p:nvSpPr>
        <p:spPr>
          <a:xfrm>
            <a:off x="11608794" y="6163816"/>
            <a:ext cx="4156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01082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86285" y="643028"/>
            <a:ext cx="11408551" cy="1267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系統自動帶出該師資料，填寫：敘薪生效日、敘薪組別、薪級異動原因 </a:t>
            </a: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→計算薪額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40152" y="2037018"/>
            <a:ext cx="10894465" cy="4409964"/>
            <a:chOff x="503207" y="2166327"/>
            <a:chExt cx="10894465" cy="4409964"/>
          </a:xfrm>
        </p:grpSpPr>
        <p:pic>
          <p:nvPicPr>
            <p:cNvPr id="11" name="圖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207" y="2166327"/>
              <a:ext cx="10894465" cy="440996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280288" y="4375839"/>
              <a:ext cx="2020417" cy="4732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03890" y="4470400"/>
              <a:ext cx="2039513" cy="3786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280287" y="5320701"/>
              <a:ext cx="721531" cy="3227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939636" y="4627418"/>
              <a:ext cx="4187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rgbClr val="FF0000"/>
                  </a:solidFill>
                </a:rPr>
                <a:t>1</a:t>
              </a:r>
              <a:endParaRPr lang="zh-TW" alt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785186" y="4610565"/>
              <a:ext cx="4187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rgbClr val="FF0000"/>
                  </a:solidFill>
                </a:rPr>
                <a:t>2</a:t>
              </a:r>
              <a:endParaRPr lang="zh-TW" alt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82684" y="5439527"/>
              <a:ext cx="4187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rgbClr val="FF0000"/>
                  </a:solidFill>
                </a:rPr>
                <a:t>3</a:t>
              </a:r>
              <a:endParaRPr lang="zh-TW" altLang="en-US" sz="2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6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961132"/>
            <a:ext cx="10967647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因代理教師不採計學經歷年資提敘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，「年資資料」此</a:t>
            </a:r>
            <a:r>
              <a:rPr lang="zh-TW" altLang="en-US" sz="2400" b="1" dirty="0">
                <a:solidFill>
                  <a:schemeClr val="tx1"/>
                </a:solidFill>
              </a:rPr>
              <a:t>欄不須操作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4945" y="1666619"/>
            <a:ext cx="10855168" cy="44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016550"/>
            <a:ext cx="11279243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確認→會跳回以下畫面之後→選取</a:t>
            </a:r>
            <a:r>
              <a:rPr lang="en-US" altLang="zh-TW" sz="2400" b="1" dirty="0">
                <a:solidFill>
                  <a:schemeClr val="tx1"/>
                </a:solidFill>
              </a:rPr>
              <a:t>【</a:t>
            </a:r>
            <a:r>
              <a:rPr lang="zh-TW" altLang="en-US" sz="2400" b="1" dirty="0">
                <a:solidFill>
                  <a:schemeClr val="tx1"/>
                </a:solidFill>
              </a:rPr>
              <a:t>回上頁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後，</a:t>
            </a:r>
            <a:r>
              <a:rPr lang="en-US" altLang="zh-TW" sz="2400" b="1" dirty="0" err="1" smtClean="0">
                <a:solidFill>
                  <a:schemeClr val="tx1"/>
                </a:solidFill>
              </a:rPr>
              <a:t>WebHR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作業到此，轉公文繕打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8" y="1902690"/>
            <a:ext cx="10603345" cy="4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263246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173568"/>
            <a:ext cx="10967647" cy="705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敘薪通知書繕打：請至「公文系統</a:t>
            </a:r>
            <a:r>
              <a:rPr lang="en-US" altLang="zh-TW" sz="2400" b="1" dirty="0">
                <a:solidFill>
                  <a:schemeClr val="tx1"/>
                </a:solidFill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</a:rPr>
              <a:t>繕打新公文</a:t>
            </a:r>
            <a:r>
              <a:rPr lang="en-US" altLang="zh-TW" sz="2400" b="1" dirty="0">
                <a:solidFill>
                  <a:schemeClr val="tx1"/>
                </a:solidFill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</a:rPr>
              <a:t>敘薪通知書」製作（在第</a:t>
            </a:r>
            <a:r>
              <a:rPr lang="en-US" altLang="zh-TW" sz="2400" b="1" dirty="0">
                <a:solidFill>
                  <a:schemeClr val="tx1"/>
                </a:solidFill>
              </a:rPr>
              <a:t>3</a:t>
            </a:r>
            <a:r>
              <a:rPr lang="zh-TW" altLang="en-US" sz="2400" b="1" dirty="0">
                <a:solidFill>
                  <a:schemeClr val="tx1"/>
                </a:solidFill>
              </a:rPr>
              <a:t>頁）→校內簽核→發文。</a:t>
            </a:r>
            <a:r>
              <a:rPr lang="zh-TW" altLang="en-US" sz="2400" b="1" dirty="0">
                <a:solidFill>
                  <a:srgbClr val="FF0000"/>
                </a:solidFill>
              </a:rPr>
              <a:t>請待收到發文副本時再回</a:t>
            </a:r>
            <a:r>
              <a:rPr lang="en-US" altLang="zh-TW" sz="2400" b="1" dirty="0" err="1">
                <a:solidFill>
                  <a:srgbClr val="FF0000"/>
                </a:solidFill>
              </a:rPr>
              <a:t>WebHR</a:t>
            </a:r>
            <a:r>
              <a:rPr lang="zh-TW" altLang="en-US" sz="2400" b="1" dirty="0">
                <a:solidFill>
                  <a:srgbClr val="FF0000"/>
                </a:solidFill>
              </a:rPr>
              <a:t>做核定作業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3818"/>
          <a:stretch/>
        </p:blipFill>
        <p:spPr>
          <a:xfrm>
            <a:off x="676694" y="2004291"/>
            <a:ext cx="10649528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2466" y="1016550"/>
            <a:ext cx="11260770" cy="61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rgbClr val="FF0000"/>
                </a:solidFill>
              </a:rPr>
              <a:t>找出該筆代理教師資料，編修</a:t>
            </a:r>
            <a:r>
              <a:rPr lang="zh-TW" altLang="en-US" sz="2400" b="1" dirty="0">
                <a:solidFill>
                  <a:schemeClr val="tx1"/>
                </a:solidFill>
              </a:rPr>
              <a:t>→核定→確定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4185" b="10386"/>
          <a:stretch/>
        </p:blipFill>
        <p:spPr>
          <a:xfrm>
            <a:off x="637309" y="1720966"/>
            <a:ext cx="10612582" cy="4670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9782" y="2964873"/>
            <a:ext cx="424873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816109" y="2378364"/>
            <a:ext cx="743527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144655" y="2964873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442649" y="2717110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2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69462" y="1786022"/>
            <a:ext cx="10460356" cy="47902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08000" y="1109867"/>
            <a:ext cx="11323782" cy="594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rgbClr val="FF0000"/>
                </a:solidFill>
              </a:rPr>
              <a:t>依據公文的發文日期、文號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登</a:t>
            </a:r>
            <a:r>
              <a:rPr lang="zh-TW" altLang="en-US" sz="2400" b="1" dirty="0">
                <a:solidFill>
                  <a:schemeClr val="tx1"/>
                </a:solidFill>
              </a:rPr>
              <a:t>打核定日期及文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號→</a:t>
            </a:r>
            <a:r>
              <a:rPr lang="zh-TW" altLang="en-US" sz="2400" b="1" dirty="0">
                <a:solidFill>
                  <a:schemeClr val="tx1"/>
                </a:solidFill>
              </a:rPr>
              <a:t>核定→完成</a:t>
            </a:r>
            <a:r>
              <a:rPr lang="en-US" altLang="zh-TW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矩形 24"/>
          <p:cNvSpPr/>
          <p:nvPr/>
        </p:nvSpPr>
        <p:spPr>
          <a:xfrm>
            <a:off x="4348178" y="4904509"/>
            <a:ext cx="5211458" cy="840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929474" y="5587913"/>
            <a:ext cx="418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49964" y="3329920"/>
            <a:ext cx="494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2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1841" y="3146443"/>
            <a:ext cx="478123" cy="42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0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89527" y="868218"/>
            <a:ext cx="11323782" cy="1335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學校核定案件，由縣府「核備」（如為報送案件，由縣府核定）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縣府核備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核定後，系統狀態會顯示「已更新敘薪檔」；各校再檢視該師個人資料，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基本上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，表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38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應會出現一筆敘薪資料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203398"/>
            <a:ext cx="10058400" cy="2633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21" y="3106541"/>
            <a:ext cx="8437588" cy="3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21" y="189358"/>
            <a:ext cx="8187715" cy="5726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代理</a:t>
            </a:r>
            <a:r>
              <a:rPr lang="zh-TW" altLang="zh-TW" b="1" dirty="0" smtClean="0"/>
              <a:t>教師</a:t>
            </a:r>
            <a:r>
              <a:rPr lang="zh-TW" altLang="en-US" b="1" dirty="0" smtClean="0"/>
              <a:t>敘薪系統作業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教師</a:t>
            </a:r>
            <a:r>
              <a:rPr lang="zh-TW" altLang="en-US" b="1" dirty="0"/>
              <a:t>敘薪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15636" y="1123466"/>
            <a:ext cx="11323782" cy="1076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zh-TW" altLang="en-US" sz="2400" b="1" dirty="0">
                <a:solidFill>
                  <a:schemeClr val="tx1"/>
                </a:solidFill>
              </a:rPr>
              <a:t>如果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沒有自動執行更新，則操作手動更新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路徑：中等</a:t>
            </a:r>
            <a:r>
              <a:rPr lang="zh-TW" altLang="en-US" sz="2400" b="1" dirty="0">
                <a:solidFill>
                  <a:schemeClr val="tx1"/>
                </a:solidFill>
              </a:rPr>
              <a:t>以下學校 </a:t>
            </a:r>
            <a:r>
              <a:rPr lang="en-US" altLang="zh-TW" sz="2400" b="1" dirty="0">
                <a:solidFill>
                  <a:schemeClr val="tx1"/>
                </a:solidFill>
              </a:rPr>
              <a:t>&gt; </a:t>
            </a:r>
            <a:r>
              <a:rPr lang="zh-TW" altLang="en-US" sz="2400" b="1" dirty="0">
                <a:solidFill>
                  <a:schemeClr val="tx1"/>
                </a:solidFill>
              </a:rPr>
              <a:t>教師敘薪作業 </a:t>
            </a:r>
            <a:r>
              <a:rPr lang="en-US" altLang="zh-TW" sz="2400" b="1" dirty="0">
                <a:solidFill>
                  <a:schemeClr val="tx1"/>
                </a:solidFill>
              </a:rPr>
              <a:t>&gt; </a:t>
            </a:r>
            <a:r>
              <a:rPr lang="zh-TW" altLang="en-US" sz="2400" b="1" dirty="0">
                <a:solidFill>
                  <a:schemeClr val="tx1"/>
                </a:solidFill>
              </a:rPr>
              <a:t>敘薪案件 </a:t>
            </a:r>
            <a:r>
              <a:rPr lang="en-US" altLang="zh-TW" sz="2400" b="1" dirty="0">
                <a:solidFill>
                  <a:schemeClr val="tx1"/>
                </a:solidFill>
              </a:rPr>
              <a:t>&gt; </a:t>
            </a:r>
            <a:r>
              <a:rPr lang="zh-TW" altLang="en-US" sz="2400" b="1" dirty="0">
                <a:solidFill>
                  <a:schemeClr val="tx1"/>
                </a:solidFill>
              </a:rPr>
              <a:t>更新個人及聘期資料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檔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→「查詢」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→點選未更新人員</a:t>
            </a:r>
            <a:r>
              <a:rPr lang="zh-TW" altLang="en-US" sz="2400" b="1" dirty="0">
                <a:solidFill>
                  <a:schemeClr val="tx1"/>
                </a:solidFill>
              </a:rPr>
              <a:t>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勾選</a:t>
            </a:r>
            <a:r>
              <a:rPr lang="zh-TW" altLang="en-US" sz="2400" b="1" dirty="0">
                <a:solidFill>
                  <a:schemeClr val="tx1"/>
                </a:solidFill>
              </a:rPr>
              <a:t>→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執行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2199492"/>
            <a:ext cx="10237706" cy="44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957" y="175491"/>
            <a:ext cx="10058402" cy="145934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所需文件下載位置：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本府人事處網頁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下載專區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人力任免科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任免</a:t>
            </a:r>
            <a:r>
              <a:rPr lang="en-US" altLang="zh-TW" sz="2000" dirty="0" smtClean="0">
                <a:solidFill>
                  <a:srgbClr val="FF0000"/>
                </a:solidFill>
              </a:rPr>
              <a:t>https</a:t>
            </a:r>
            <a:r>
              <a:rPr lang="en-US" altLang="zh-TW" sz="2000" dirty="0">
                <a:solidFill>
                  <a:srgbClr val="FF0000"/>
                </a:solidFill>
              </a:rPr>
              <a:t>://</a:t>
            </a:r>
            <a:r>
              <a:rPr lang="en-US" altLang="zh-TW" sz="2000" dirty="0" smtClean="0">
                <a:solidFill>
                  <a:srgbClr val="FF0000"/>
                </a:solidFill>
              </a:rPr>
              <a:t>pd.hl.gov.tw/List/52e33e0ae97f4e22b4ff93b84626e156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" y="1752599"/>
            <a:ext cx="10474037" cy="4832927"/>
          </a:xfr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002144" y="969819"/>
            <a:ext cx="10058402" cy="66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公文</a:t>
            </a:r>
            <a:r>
              <a:rPr lang="zh-TW" altLang="en-US" b="1" dirty="0" smtClean="0"/>
              <a:t>送</a:t>
            </a:r>
            <a:r>
              <a:rPr lang="zh-TW" altLang="en-US" b="1" dirty="0"/>
              <a:t>本</a:t>
            </a:r>
            <a:r>
              <a:rPr lang="zh-TW" altLang="en-US" b="1" dirty="0" smtClean="0"/>
              <a:t>府注意事項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7405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逕送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 smtClean="0"/>
              <a:t>人事處任免科</a:t>
            </a:r>
            <a:endParaRPr lang="en-US" altLang="zh-TW" sz="6000" b="1" dirty="0" smtClean="0"/>
          </a:p>
          <a:p>
            <a:pPr marL="0" indent="0" algn="ctr">
              <a:buNone/>
            </a:pPr>
            <a:r>
              <a:rPr lang="zh-TW" altLang="en-US" sz="6000" b="1" dirty="0" smtClean="0"/>
              <a:t>王藝蓉科員</a:t>
            </a:r>
            <a:endParaRPr lang="en-US" altLang="zh-TW" sz="5000" b="1" dirty="0" smtClean="0"/>
          </a:p>
          <a:p>
            <a:pPr marL="0" indent="0" algn="r"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勿送</a:t>
            </a:r>
            <a:r>
              <a:rPr lang="zh-TW" altLang="en-US" sz="4400" b="1" dirty="0" smtClean="0"/>
              <a:t>縣府總收文</a:t>
            </a:r>
            <a:endParaRPr lang="en-US" altLang="zh-TW" sz="4400" b="1" dirty="0" smtClean="0"/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2"/>
                </a:solidFill>
              </a:rPr>
              <a:t>提醒</a:t>
            </a:r>
            <a:r>
              <a:rPr lang="zh-TW" altLang="en-US" sz="3000" b="1" dirty="0" smtClean="0">
                <a:solidFill>
                  <a:schemeClr val="tx2"/>
                </a:solidFill>
              </a:rPr>
              <a:t>：</a:t>
            </a:r>
            <a:endParaRPr lang="en-US" altLang="zh-TW" sz="3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2"/>
                </a:solidFill>
              </a:rPr>
              <a:t>８月送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正式教師敘薪公文時亦然</a:t>
            </a:r>
            <a:r>
              <a:rPr lang="zh-TW" altLang="en-US" sz="3000" b="1" dirty="0" smtClean="0">
                <a:solidFill>
                  <a:schemeClr val="tx2"/>
                </a:solidFill>
              </a:rPr>
              <a:t>，如送本府收文掛號，審查遇有缺件或錯誤，因公文時效，無法等候補件，僅得以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公文退件</a:t>
            </a:r>
            <a:r>
              <a:rPr lang="zh-TW" altLang="en-US" sz="3000" b="1" dirty="0" smtClean="0">
                <a:solidFill>
                  <a:schemeClr val="tx2"/>
                </a:solidFill>
              </a:rPr>
              <a:t>方式辦理，如此勢必嚴重延誤該師敘薪進度，請務必記得配合辦理～</a:t>
            </a:r>
            <a:endParaRPr lang="en-US" altLang="zh-TW" sz="3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6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5904" y="350982"/>
            <a:ext cx="9186619" cy="738908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國外學歷</a:t>
            </a:r>
            <a:r>
              <a:rPr lang="zh-TW" altLang="en-US" b="1" dirty="0"/>
              <a:t>之採計</a:t>
            </a:r>
            <a:r>
              <a:rPr lang="zh-TW" altLang="en-US" b="1" dirty="0" smtClean="0"/>
              <a:t>規定</a:t>
            </a:r>
            <a:r>
              <a:rPr lang="en-US" altLang="zh-TW" b="1" dirty="0" smtClean="0"/>
              <a:t>Part1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669" y="1459346"/>
            <a:ext cx="11421208" cy="4689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/>
              <a:t>應檢附文件</a:t>
            </a:r>
            <a:r>
              <a:rPr lang="zh-TW" altLang="en-US" sz="2000" b="1" dirty="0" smtClean="0"/>
              <a:t>：</a:t>
            </a:r>
            <a:endParaRPr lang="en-US" altLang="zh-TW" sz="2000" b="1" dirty="0" smtClean="0"/>
          </a:p>
          <a:p>
            <a:pPr lvl="0"/>
            <a:r>
              <a:rPr lang="zh-TW" altLang="zh-TW" dirty="0">
                <a:solidFill>
                  <a:srgbClr val="FF0000"/>
                </a:solidFill>
              </a:rPr>
              <a:t>畢業證書、歷年</a:t>
            </a:r>
            <a:r>
              <a:rPr lang="zh-TW" altLang="zh-TW" dirty="0" smtClean="0">
                <a:solidFill>
                  <a:srgbClr val="FF0000"/>
                </a:solidFill>
              </a:rPr>
              <a:t>成績</a:t>
            </a: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→</a:t>
            </a:r>
            <a:r>
              <a:rPr lang="zh-TW" altLang="en-US" dirty="0"/>
              <a:t>經</a:t>
            </a:r>
            <a:r>
              <a:rPr lang="zh-TW" altLang="zh-TW" dirty="0"/>
              <a:t>我國駐外單位</a:t>
            </a:r>
            <a:r>
              <a:rPr lang="zh-TW" altLang="zh-TW" b="1" u="sng" dirty="0"/>
              <a:t>驗證章戳</a:t>
            </a:r>
            <a:r>
              <a:rPr lang="en-US" altLang="zh-TW" dirty="0"/>
              <a:t>+</a:t>
            </a:r>
            <a:r>
              <a:rPr lang="zh-TW" altLang="zh-TW" b="1" u="sng" dirty="0"/>
              <a:t>中文翻譯經</a:t>
            </a:r>
            <a:r>
              <a:rPr lang="zh-TW" altLang="zh-TW" dirty="0"/>
              <a:t>法院或民間公證人</a:t>
            </a:r>
            <a:r>
              <a:rPr lang="zh-TW" altLang="zh-TW" b="1" u="sng" dirty="0"/>
              <a:t>公證</a:t>
            </a:r>
            <a:r>
              <a:rPr lang="zh-TW" altLang="zh-TW" dirty="0"/>
              <a:t>。</a:t>
            </a:r>
            <a:endParaRPr lang="en-US" altLang="zh-TW" dirty="0"/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TW" sz="2000" dirty="0"/>
              <a:t>(</a:t>
            </a:r>
            <a:r>
              <a:rPr lang="zh-TW" altLang="zh-TW" sz="2000" dirty="0"/>
              <a:t>依據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教育部</a:t>
            </a:r>
            <a:r>
              <a:rPr lang="zh-TW" altLang="en-US" sz="2000" dirty="0"/>
              <a:t>國民及學前教育署敘薪手冊壹一（一）</a:t>
            </a:r>
            <a:r>
              <a:rPr lang="en-US" altLang="zh-TW" sz="2000" dirty="0"/>
              <a:t>2</a:t>
            </a:r>
            <a:r>
              <a:rPr lang="zh-TW" altLang="en-US" sz="2000" dirty="0"/>
              <a:t>、採認辦法第</a:t>
            </a:r>
            <a:r>
              <a:rPr lang="en-US" altLang="zh-TW" sz="2000" dirty="0"/>
              <a:t>3</a:t>
            </a:r>
            <a:r>
              <a:rPr lang="zh-TW" altLang="en-US" sz="2000" dirty="0"/>
              <a:t>條、第</a:t>
            </a:r>
            <a:r>
              <a:rPr lang="en-US" altLang="zh-TW" sz="2000" dirty="0"/>
              <a:t>5</a:t>
            </a:r>
            <a:r>
              <a:rPr lang="zh-TW" altLang="en-US" sz="2000" dirty="0" smtClean="0"/>
              <a:t>條）</a:t>
            </a:r>
            <a:endParaRPr lang="zh-TW" altLang="en-US" sz="2000" dirty="0"/>
          </a:p>
          <a:p>
            <a:r>
              <a:rPr lang="zh-TW" altLang="zh-TW" dirty="0">
                <a:solidFill>
                  <a:srgbClr val="FF0000"/>
                </a:solidFill>
              </a:rPr>
              <a:t>入出國</a:t>
            </a:r>
            <a:r>
              <a:rPr lang="zh-TW" altLang="zh-TW" dirty="0" smtClean="0">
                <a:solidFill>
                  <a:srgbClr val="FF0000"/>
                </a:solidFill>
              </a:rPr>
              <a:t>紀錄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→</a:t>
            </a:r>
            <a:r>
              <a:rPr lang="zh-TW" altLang="zh-TW" dirty="0"/>
              <a:t>國外學歷修業起迄期間之入出國主管機關核發</a:t>
            </a:r>
            <a:r>
              <a:rPr lang="zh-TW" altLang="en-US" b="1" u="sng" dirty="0"/>
              <a:t>（移民署）</a:t>
            </a:r>
            <a:r>
              <a:rPr lang="zh-TW" altLang="zh-TW" b="1" u="sng" dirty="0"/>
              <a:t>之入出國紀錄</a:t>
            </a:r>
            <a:r>
              <a:rPr lang="zh-TW" altLang="zh-TW" dirty="0"/>
              <a:t>證明。</a:t>
            </a:r>
            <a:endParaRPr lang="en-US" altLang="zh-TW" dirty="0"/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TW" sz="2000" dirty="0" smtClean="0"/>
              <a:t>(</a:t>
            </a:r>
            <a:r>
              <a:rPr lang="zh-TW" altLang="zh-TW" sz="2000" dirty="0"/>
              <a:t>依據：採認辦法第</a:t>
            </a:r>
            <a:r>
              <a:rPr lang="en-US" altLang="zh-TW" sz="2000" dirty="0"/>
              <a:t>5</a:t>
            </a:r>
            <a:r>
              <a:rPr lang="zh-TW" altLang="zh-TW" sz="2000" dirty="0"/>
              <a:t>條</a:t>
            </a:r>
            <a:r>
              <a:rPr lang="en-US" altLang="zh-TW" sz="2000" dirty="0"/>
              <a:t>)</a:t>
            </a:r>
            <a:endParaRPr lang="zh-TW" altLang="zh-TW" sz="20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3619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549424" cy="42291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8800" dirty="0" smtClean="0">
                <a:solidFill>
                  <a:srgbClr val="002060"/>
                </a:solidFill>
              </a:rPr>
              <a:t>報告完畢    </a:t>
            </a:r>
            <a:endParaRPr lang="en-US" altLang="zh-TW" sz="8800" dirty="0">
              <a:solidFill>
                <a:srgbClr val="002060"/>
              </a:solidFill>
            </a:endParaRPr>
          </a:p>
          <a:p>
            <a:endParaRPr lang="en-US" altLang="zh-TW" dirty="0" smtClean="0"/>
          </a:p>
          <a:p>
            <a:pPr algn="r"/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人事處 人力任免科（敘薪） 王藝蓉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電話：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8227171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分機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302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303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488" y="184727"/>
            <a:ext cx="9186619" cy="679939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國外學歷</a:t>
            </a:r>
            <a:r>
              <a:rPr lang="zh-TW" altLang="en-US" b="1" dirty="0"/>
              <a:t>之採計</a:t>
            </a:r>
            <a:r>
              <a:rPr lang="zh-TW" altLang="en-US" b="1" dirty="0" smtClean="0"/>
              <a:t>規定</a:t>
            </a:r>
            <a:r>
              <a:rPr lang="en-US" altLang="zh-TW" b="1" dirty="0" smtClean="0"/>
              <a:t>Part2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909" y="864666"/>
            <a:ext cx="11713841" cy="59055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/>
              <a:t>認採依據及條件：</a:t>
            </a:r>
            <a:endParaRPr lang="en-US" altLang="zh-TW" b="1" dirty="0" smtClean="0"/>
          </a:p>
          <a:p>
            <a:pPr lvl="0"/>
            <a:r>
              <a:rPr lang="zh-TW" altLang="en-US" dirty="0">
                <a:solidFill>
                  <a:srgbClr val="FF0000"/>
                </a:solidFill>
              </a:rPr>
              <a:t>準</a:t>
            </a:r>
            <a:r>
              <a:rPr lang="zh-TW" altLang="en-US" dirty="0" smtClean="0">
                <a:solidFill>
                  <a:srgbClr val="FF0000"/>
                </a:solidFill>
              </a:rPr>
              <a:t>用「</a:t>
            </a:r>
            <a:r>
              <a:rPr lang="zh-TW" altLang="en-US" dirty="0">
                <a:solidFill>
                  <a:srgbClr val="FF0000"/>
                </a:solidFill>
              </a:rPr>
              <a:t>大學辦理國外學歷採認辦法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000" dirty="0" smtClean="0"/>
              <a:t>    （</a:t>
            </a:r>
            <a:r>
              <a:rPr lang="zh-TW" altLang="en-US" sz="2000" dirty="0"/>
              <a:t>依據：</a:t>
            </a:r>
            <a:r>
              <a:rPr lang="en-US" altLang="zh-TW" sz="2000" dirty="0"/>
              <a:t>96/04/18</a:t>
            </a:r>
            <a:r>
              <a:rPr lang="zh-TW" altLang="en-US" sz="2000" dirty="0"/>
              <a:t>教育部台人（一）字第</a:t>
            </a:r>
            <a:r>
              <a:rPr lang="en-US" altLang="zh-TW" sz="2000" dirty="0"/>
              <a:t>0960041692</a:t>
            </a:r>
            <a:r>
              <a:rPr lang="zh-TW" altLang="en-US" sz="2000" dirty="0"/>
              <a:t>號函）</a:t>
            </a:r>
            <a:endParaRPr lang="en-US" altLang="zh-TW" sz="2000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符合學位認採修業年限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zh-TW" altLang="en-US" dirty="0" smtClean="0"/>
              <a:t>→學士學歷：修業</a:t>
            </a:r>
            <a:r>
              <a:rPr lang="zh-TW" altLang="en-US" dirty="0"/>
              <a:t>時間需</a:t>
            </a:r>
            <a:r>
              <a:rPr lang="zh-TW" altLang="en-US" dirty="0" smtClean="0"/>
              <a:t>滿</a:t>
            </a:r>
            <a:r>
              <a:rPr lang="en-US" altLang="zh-TW" dirty="0" smtClean="0"/>
              <a:t>32</a:t>
            </a:r>
            <a:r>
              <a:rPr lang="zh-TW" altLang="en-US" dirty="0" smtClean="0"/>
              <a:t>個</a:t>
            </a:r>
            <a:r>
              <a:rPr lang="zh-TW" altLang="en-US" dirty="0"/>
              <a:t>月始採</a:t>
            </a:r>
            <a:r>
              <a:rPr lang="zh-TW" altLang="en-US" dirty="0" smtClean="0"/>
              <a:t>計</a:t>
            </a:r>
            <a:endParaRPr lang="en-US" altLang="zh-TW" dirty="0" smtClean="0"/>
          </a:p>
          <a:p>
            <a:pPr marL="648000" indent="0">
              <a:spcBef>
                <a:spcPts val="600"/>
              </a:spcBef>
              <a:buNone/>
            </a:pPr>
            <a:r>
              <a:rPr lang="zh-TW" altLang="en-US" dirty="0" smtClean="0"/>
              <a:t>碩士學歷：</a:t>
            </a:r>
            <a:r>
              <a:rPr lang="zh-TW" altLang="en-US" dirty="0"/>
              <a:t>修業時間需滿 </a:t>
            </a:r>
            <a:r>
              <a:rPr lang="en-US" altLang="zh-TW" dirty="0" smtClean="0"/>
              <a:t>8  </a:t>
            </a:r>
            <a:r>
              <a:rPr lang="zh-TW" altLang="en-US" dirty="0" smtClean="0"/>
              <a:t>個</a:t>
            </a:r>
            <a:r>
              <a:rPr lang="zh-TW" altLang="en-US" dirty="0"/>
              <a:t>月始採</a:t>
            </a:r>
            <a:r>
              <a:rPr lang="zh-TW" altLang="en-US" dirty="0" smtClean="0"/>
              <a:t>計</a:t>
            </a:r>
            <a:endParaRPr lang="en-US" altLang="zh-TW" dirty="0" smtClean="0"/>
          </a:p>
          <a:p>
            <a:pPr marL="648000" indent="0">
              <a:spcBef>
                <a:spcPts val="600"/>
              </a:spcBef>
              <a:buNone/>
            </a:pPr>
            <a:r>
              <a:rPr lang="zh-TW" altLang="en-US" dirty="0" smtClean="0"/>
              <a:t>博士學歷：修業</a:t>
            </a:r>
            <a:r>
              <a:rPr lang="zh-TW" altLang="en-US" dirty="0"/>
              <a:t>時間需滿</a:t>
            </a:r>
            <a:r>
              <a:rPr lang="en-US" altLang="zh-TW" dirty="0"/>
              <a:t>16</a:t>
            </a:r>
            <a:r>
              <a:rPr lang="zh-TW" altLang="en-US" dirty="0"/>
              <a:t>個月始採</a:t>
            </a:r>
            <a:r>
              <a:rPr lang="zh-TW" altLang="en-US" dirty="0" smtClean="0"/>
              <a:t>計</a:t>
            </a:r>
            <a:endParaRPr lang="en-US" altLang="zh-TW" dirty="0" smtClean="0"/>
          </a:p>
          <a:p>
            <a:pPr marL="360000" indent="0">
              <a:spcBef>
                <a:spcPts val="600"/>
              </a:spcBef>
              <a:buNone/>
            </a:pPr>
            <a:r>
              <a:rPr lang="zh-TW" altLang="en-US" sz="2000" dirty="0" smtClean="0"/>
              <a:t>（</a:t>
            </a:r>
            <a:r>
              <a:rPr lang="zh-TW" altLang="en-US" sz="2000" dirty="0"/>
              <a:t>依據</a:t>
            </a:r>
            <a:r>
              <a:rPr lang="zh-TW" altLang="en-US" sz="2000" dirty="0" smtClean="0"/>
              <a:t>：</a:t>
            </a:r>
            <a:r>
              <a:rPr lang="zh-TW" altLang="zh-TW" sz="2000" dirty="0" smtClean="0"/>
              <a:t>採</a:t>
            </a:r>
            <a:r>
              <a:rPr lang="zh-TW" altLang="zh-TW" sz="2000" dirty="0"/>
              <a:t>認辦法</a:t>
            </a:r>
            <a:r>
              <a:rPr lang="zh-TW" altLang="zh-TW" sz="2000" dirty="0" smtClean="0"/>
              <a:t>第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條、第</a:t>
            </a:r>
            <a:r>
              <a:rPr lang="en-US" altLang="zh-TW" sz="2000" dirty="0" smtClean="0"/>
              <a:t>6</a:t>
            </a:r>
            <a:r>
              <a:rPr lang="zh-TW" altLang="zh-TW" sz="2000" dirty="0" smtClean="0"/>
              <a:t>條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該學歷之學校有</a:t>
            </a:r>
            <a:r>
              <a:rPr lang="zh-TW" altLang="en-US" dirty="0">
                <a:solidFill>
                  <a:srgbClr val="FF0000"/>
                </a:solidFill>
              </a:rPr>
              <a:t>列入教育部參考</a:t>
            </a:r>
            <a:r>
              <a:rPr lang="zh-TW" altLang="en-US" dirty="0" smtClean="0">
                <a:solidFill>
                  <a:srgbClr val="FF0000"/>
                </a:solidFill>
              </a:rPr>
              <a:t>名冊</a:t>
            </a:r>
            <a:endParaRPr lang="en-US" altLang="zh-TW" dirty="0">
              <a:solidFill>
                <a:srgbClr val="FF0000"/>
              </a:solidFill>
            </a:endParaRPr>
          </a:p>
          <a:p>
            <a:pPr marL="360000" lvl="0" indent="0">
              <a:spcBef>
                <a:spcPts val="600"/>
              </a:spcBef>
              <a:buNone/>
            </a:pPr>
            <a:r>
              <a:rPr lang="zh-TW" altLang="en-US" dirty="0"/>
              <a:t>→名冊公告</a:t>
            </a:r>
            <a:r>
              <a:rPr lang="zh-TW" altLang="en-US" dirty="0" smtClean="0"/>
              <a:t>：國際</a:t>
            </a:r>
            <a:r>
              <a:rPr lang="zh-TW" altLang="en-US" dirty="0"/>
              <a:t>及兩岸教育司網頁首頁／業務專區／海外留學／外國大學校院</a:t>
            </a:r>
            <a:r>
              <a:rPr lang="zh-TW" altLang="en-US" dirty="0" smtClean="0"/>
              <a:t>參</a:t>
            </a:r>
            <a:endParaRPr lang="en-US" altLang="zh-TW" dirty="0" smtClean="0"/>
          </a:p>
          <a:p>
            <a:pPr marL="648000" lvl="0" indent="0">
              <a:spcBef>
                <a:spcPts val="600"/>
              </a:spcBef>
              <a:buNone/>
            </a:pPr>
            <a:r>
              <a:rPr lang="zh-TW" altLang="en-US" dirty="0" smtClean="0"/>
              <a:t>考</a:t>
            </a:r>
            <a:r>
              <a:rPr lang="zh-TW" altLang="en-US" dirty="0"/>
              <a:t>名冊</a:t>
            </a:r>
            <a:r>
              <a:rPr lang="zh-TW" altLang="en-US" dirty="0" smtClean="0"/>
              <a:t>專區</a:t>
            </a:r>
            <a:r>
              <a:rPr lang="en-US" altLang="zh-TW" sz="1800" dirty="0" smtClean="0"/>
              <a:t>https</a:t>
            </a:r>
            <a:r>
              <a:rPr lang="en-US" altLang="zh-TW" sz="1800" dirty="0"/>
              <a:t>://depart.moe.edu.tw/ed2500/News.aspx?n=E8380E03A0E16960&amp;sms=D2E10027BB4EC183</a:t>
            </a:r>
          </a:p>
          <a:p>
            <a:pPr marL="360000" lvl="0" indent="0">
              <a:spcBef>
                <a:spcPts val="600"/>
              </a:spcBef>
              <a:buNone/>
            </a:pPr>
            <a:r>
              <a:rPr lang="zh-TW" altLang="en-US" sz="2000" dirty="0" smtClean="0"/>
              <a:t>（</a:t>
            </a:r>
            <a:r>
              <a:rPr lang="zh-TW" altLang="en-US" sz="2000" dirty="0"/>
              <a:t>依據</a:t>
            </a:r>
            <a:r>
              <a:rPr lang="zh-TW" altLang="en-US" sz="2000" dirty="0" smtClean="0"/>
              <a:t>：</a:t>
            </a:r>
            <a:r>
              <a:rPr lang="zh-TW" altLang="zh-TW" sz="2000" dirty="0"/>
              <a:t>採認辦法第</a:t>
            </a:r>
            <a:r>
              <a:rPr lang="en-US" altLang="zh-TW" sz="2000" dirty="0"/>
              <a:t>4</a:t>
            </a:r>
            <a:r>
              <a:rPr lang="zh-TW" altLang="en-US" sz="2000" dirty="0"/>
              <a:t>條</a:t>
            </a:r>
            <a:r>
              <a:rPr lang="zh-TW" altLang="en-US" sz="2000" dirty="0" smtClean="0"/>
              <a:t>）</a:t>
            </a:r>
            <a:endParaRPr lang="en-US" altLang="zh-TW" sz="2000" dirty="0"/>
          </a:p>
          <a:p>
            <a:pPr marL="360000" indent="0">
              <a:spcBef>
                <a:spcPts val="600"/>
              </a:spcBef>
              <a:buNone/>
            </a:pPr>
            <a:endParaRPr lang="zh-TW" altLang="zh-TW" sz="20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3602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393830" y="1828800"/>
            <a:ext cx="8151625" cy="1828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製發敘薪通知書注意事項</a:t>
            </a:r>
            <a:endParaRPr lang="zh-TW" altLang="en-US" sz="4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12" y="157316"/>
            <a:ext cx="73768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309" y="93784"/>
            <a:ext cx="9592408" cy="741485"/>
          </a:xfrm>
        </p:spPr>
        <p:txBody>
          <a:bodyPr rtlCol="0">
            <a:normAutofit/>
          </a:bodyPr>
          <a:lstStyle/>
          <a:p>
            <a:r>
              <a:rPr lang="zh-TW" altLang="en-US" dirty="0" smtClean="0"/>
              <a:t>請</a:t>
            </a:r>
            <a:r>
              <a:rPr lang="zh-TW" altLang="en-US" dirty="0"/>
              <a:t>使用</a:t>
            </a:r>
            <a:r>
              <a:rPr lang="zh-TW" altLang="en-US" b="1" dirty="0" smtClean="0">
                <a:solidFill>
                  <a:srgbClr val="FF0000"/>
                </a:solidFill>
              </a:rPr>
              <a:t>公文系統範本</a:t>
            </a:r>
            <a:r>
              <a:rPr lang="en-US" altLang="zh-TW" b="1" dirty="0" smtClean="0">
                <a:solidFill>
                  <a:srgbClr val="FF0000"/>
                </a:solidFill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</a:rPr>
              <a:t>「敘薪通知書」</a:t>
            </a:r>
            <a:r>
              <a:rPr lang="zh-TW" altLang="en-US" dirty="0" smtClean="0"/>
              <a:t>繕</a:t>
            </a:r>
            <a:r>
              <a:rPr lang="zh-TW" altLang="en-US" dirty="0"/>
              <a:t>製</a:t>
            </a:r>
            <a:endParaRPr lang="zh-TW" altLang="en-US" dirty="0">
              <a:sym typeface="Salesforce Sans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r="22749" b="20615"/>
          <a:stretch/>
        </p:blipFill>
        <p:spPr>
          <a:xfrm>
            <a:off x="324426" y="919640"/>
            <a:ext cx="10399343" cy="3763196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"/>
          <a:stretch/>
        </p:blipFill>
        <p:spPr>
          <a:xfrm>
            <a:off x="4829502" y="1644074"/>
            <a:ext cx="7094646" cy="50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309" y="93784"/>
            <a:ext cx="9592408" cy="645125"/>
          </a:xfrm>
        </p:spPr>
        <p:txBody>
          <a:bodyPr rtlCol="0">
            <a:normAutofit/>
          </a:bodyPr>
          <a:lstStyle/>
          <a:p>
            <a:r>
              <a:rPr lang="zh-TW" altLang="en-US" dirty="0" smtClean="0"/>
              <a:t>請</a:t>
            </a:r>
            <a:r>
              <a:rPr lang="zh-TW" altLang="en-US" dirty="0"/>
              <a:t>使用</a:t>
            </a:r>
            <a:r>
              <a:rPr lang="zh-TW" altLang="en-US" b="1" dirty="0" smtClean="0">
                <a:solidFill>
                  <a:srgbClr val="FF0000"/>
                </a:solidFill>
              </a:rPr>
              <a:t>公文系統範本</a:t>
            </a:r>
            <a:r>
              <a:rPr lang="en-US" altLang="zh-TW" b="1" dirty="0" smtClean="0">
                <a:solidFill>
                  <a:srgbClr val="FF0000"/>
                </a:solidFill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</a:rPr>
              <a:t>「敘薪通知書」</a:t>
            </a:r>
            <a:r>
              <a:rPr lang="zh-TW" altLang="en-US" dirty="0" smtClean="0"/>
              <a:t>繕</a:t>
            </a:r>
            <a:r>
              <a:rPr lang="zh-TW" altLang="en-US" dirty="0"/>
              <a:t>製</a:t>
            </a:r>
            <a:endParaRPr lang="zh-TW" altLang="en-US" dirty="0">
              <a:sym typeface="Salesforce San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844505"/>
            <a:ext cx="9515499" cy="5869159"/>
          </a:xfrm>
        </p:spPr>
      </p:pic>
    </p:spTree>
    <p:extLst>
      <p:ext uri="{BB962C8B-B14F-4D97-AF65-F5344CB8AC3E}">
        <p14:creationId xmlns:p14="http://schemas.microsoft.com/office/powerpoint/2010/main" val="16059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2929</TotalTime>
  <Words>2981</Words>
  <Application>Microsoft Office PowerPoint</Application>
  <PresentationFormat>寬螢幕</PresentationFormat>
  <Paragraphs>257</Paragraphs>
  <Slides>50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0" baseType="lpstr">
      <vt:lpstr>Adobe 繁黑體 Std B</vt:lpstr>
      <vt:lpstr>Salesforce Sans</vt:lpstr>
      <vt:lpstr>微軟正黑體</vt:lpstr>
      <vt:lpstr>新細明體-ExtB</vt:lpstr>
      <vt:lpstr>Arial</vt:lpstr>
      <vt:lpstr>Segoe Print</vt:lpstr>
      <vt:lpstr>Times New Roman</vt:lpstr>
      <vt:lpstr>Wingdings</vt:lpstr>
      <vt:lpstr>Wingdings 2</vt:lpstr>
      <vt:lpstr>大自然插畫 16X9</vt:lpstr>
      <vt:lpstr>本府所屬各級學校辦理長期代理教師敘薪作業注意事項</vt:lpstr>
      <vt:lpstr>代理教師敘薪流程</vt:lpstr>
      <vt:lpstr>【代理教師敘薪流程】</vt:lpstr>
      <vt:lpstr>代理教師敘薪 起敘薪級</vt:lpstr>
      <vt:lpstr>國外學歷之採計規定Part1</vt:lpstr>
      <vt:lpstr>國外學歷之採計規定Part2</vt:lpstr>
      <vt:lpstr>製發敘薪通知書注意事項</vt:lpstr>
      <vt:lpstr>請使用公文系統範本—「敘薪通知書」繕製</vt:lpstr>
      <vt:lpstr>請使用公文系統範本—「敘薪通知書」繕製</vt:lpstr>
      <vt:lpstr>繕製敘薪通知書內容注意</vt:lpstr>
      <vt:lpstr>繕製敘薪通知書內容注意</vt:lpstr>
      <vt:lpstr>PowerPoint 簡報</vt:lpstr>
      <vt:lpstr>PowerPoint 簡報</vt:lpstr>
      <vt:lpstr>PowerPoint 簡報</vt:lpstr>
      <vt:lpstr>PowerPoint 簡報</vt:lpstr>
      <vt:lpstr>敘薪案副本送本府核備需檢附之資料 </vt:lpstr>
      <vt:lpstr>送敘薪副知案前，請再次確認並填寫代理教師敘薪自主檢核表</vt:lpstr>
      <vt:lpstr>敘薪系統操作—正式教師 （報送縣府核定：紙本+系統）</vt:lpstr>
      <vt:lpstr>正式教師敘薪系統作業-教師聘期作業</vt:lpstr>
      <vt:lpstr>正式教師敘薪系統作業-教師聘期作業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正式教師敘薪系統作業-教師敘薪作業</vt:lpstr>
      <vt:lpstr>敘薪系統操作—代理教師 （自行核定：紙本+系統）</vt:lpstr>
      <vt:lpstr>代理教師敘薪系統作業-教師聘期作業</vt:lpstr>
      <vt:lpstr>正式教師敘薪系統作業-教師聘期作業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代理教師敘薪系統作業-教師敘薪作業</vt:lpstr>
      <vt:lpstr>所需文件下載位置： 本府人事處網頁/下載專區/人力任免科/任免https://pd.hl.gov.tw/List/52e33e0ae97f4e22b4ff93b84626e156</vt:lpstr>
      <vt:lpstr>公文送本府注意事項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授權學校辦理代理教師敘薪作業製發敘薪通知書範例</dc:title>
  <dc:creator>楊雅如</dc:creator>
  <cp:lastModifiedBy>王藝蓉</cp:lastModifiedBy>
  <cp:revision>299</cp:revision>
  <cp:lastPrinted>2021-01-29T00:36:59Z</cp:lastPrinted>
  <dcterms:created xsi:type="dcterms:W3CDTF">2021-01-22T01:19:00Z</dcterms:created>
  <dcterms:modified xsi:type="dcterms:W3CDTF">2024-08-01T06:56:41Z</dcterms:modified>
</cp:coreProperties>
</file>